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84" d="100"/>
          <a:sy n="84" d="100"/>
        </p:scale>
        <p:origin x="629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1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0, background: '#0B1F3A', position: 'relative', overflow: 'hidden' }}&gt;&#10;  &lt;Image src=&quot;assets/sup_full.png&quot; style={{ position: 'absolute', top: 0, left: 0, width: 1280, height: 720, objectFit: 'cover', opacity: 0.5 }} /&gt;&#10;  &lt;Box style={{ position: 'absolute', left: 0, right: 0, bottom: 0, height: 460, background: 'linear-gradient(180deg, rgba(11,31,58,0) 0%, rgba(11,31,58,0.94) 55%, #0B1F3A 100%)' }} /&gt;&#10;  &lt;Box style={{ position: 'absolute', left: 60, right: 60, bottom: 60 }}&gt;&#10;    &lt;Text style={{ fontSize: 15, letterSpacing: 4, color: '#6FD3FF', marginBottom: 14 }}&gt;COMMUNITY POPULATION INFORMATION MANAGEMENT SYSTEM&lt;/Text&gt;&#10;    &lt;Text style={{ fontSize: 58, fontWeight: 'bold', color: '#FFFFFF', letterSpacing: 2, lineHeight: 1.15 }}&gt;户盾人口信息综合管控系统&lt;/Text&gt;&#10;    &lt;Text style={{ fontSize: 22, color: '#9CC8F5', marginTop: 16, letterSpacing: 1 }}&gt;指挥大屏 · 后台管理 · 工作看板 —— 一平台三端协同的辖区人口数字化管理&lt;/Text&gt;&#10;    &lt;Box style={{ flexDirection: 'row', alignItems: 'center', marginTop: 26, gap: 14 }}&gt;&#10;      &lt;Box style={{ width: 42, height: 4, background: '#F59E0B', borderRadius: 2 }} /&gt;&#10;      &lt;Text style={{ fontSize: 15, color: 'rgba(255,255,255,0.68)', letterSpacing: 1 }}&gt;石楼派出所 · 智慧警务建设成果 · 2026 年 11 月&lt;/Text&gt;&#10;    &lt;/Box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B1F3A"/>
          </a:solidFill>
          <a:ln/>
        </p:spPr>
        <p:txBody>
          <a:bodyPr/>
          <a:lstStyle/>
          <a:p>
            <a:endParaRPr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alphaModFix amt="50000"/>
          </a:blip>
          <a:srcRect l="24" r="2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/>
        </p:spPr>
      </p:pic>
      <p:sp>
        <p:nvSpPr>
          <p:cNvPr id="4" name="矩形 3"/>
          <p:cNvSpPr/>
          <p:nvPr/>
        </p:nvSpPr>
        <p:spPr>
          <a:xfrm>
            <a:off x="0" y="2476500"/>
            <a:ext cx="12192000" cy="4381500"/>
          </a:xfrm>
          <a:prstGeom prst="rect">
            <a:avLst/>
          </a:prstGeom>
          <a:gradFill>
            <a:gsLst>
              <a:gs pos="0">
                <a:srgbClr val="0B1F3A">
                  <a:alpha val="0"/>
                </a:srgbClr>
              </a:gs>
              <a:gs pos="55000">
                <a:srgbClr val="0B1F3A">
                  <a:alpha val="94000"/>
                </a:srgbClr>
              </a:gs>
              <a:gs pos="100000">
                <a:srgbClr val="0B1F3A"/>
              </a:gs>
            </a:gsLst>
            <a:lin ang="5400000" scaled="1"/>
          </a:gradFill>
          <a:ln/>
        </p:spPr>
        <p:txBody>
          <a:bodyPr/>
          <a:lstStyle/>
          <a:p>
            <a:endParaRPr/>
          </a:p>
        </p:txBody>
      </p:sp>
      <p:sp>
        <p:nvSpPr>
          <p:cNvPr id="5" name="文本框 4" descr="{&quot;isTemplate&quot;:true,&quot;type&quot;:&quot;text&quot;}"/>
          <p:cNvSpPr txBox="1"/>
          <p:nvPr/>
        </p:nvSpPr>
        <p:spPr>
          <a:xfrm>
            <a:off x="571500" y="4381500"/>
            <a:ext cx="11049000" cy="1714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125" spc="300">
                <a:solidFill>
                  <a:srgbClr val="6FD3FF"/>
                </a:solidFill>
                <a:latin typeface="Microsoft YaHei"/>
                <a:ea typeface="Microsoft YaHei"/>
              </a:rPr>
              <a:t>COMMUNITY POPULATION INFORMATION MANAGEMENT SYSTEM</a:t>
            </a:r>
            <a:endParaRPr/>
          </a:p>
        </p:txBody>
      </p:sp>
      <p:sp>
        <p:nvSpPr>
          <p:cNvPr id="6" name="文本框 5" descr="{&quot;isTemplate&quot;:true,&quot;type&quot;:&quot;text&quot;}"/>
          <p:cNvSpPr txBox="1"/>
          <p:nvPr/>
        </p:nvSpPr>
        <p:spPr>
          <a:xfrm>
            <a:off x="571500" y="4686300"/>
            <a:ext cx="11049000" cy="7715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14999"/>
              </a:lnSpc>
            </a:pPr>
            <a:r>
              <a:rPr lang="zh-CN" sz="4350" b="1" spc="150">
                <a:solidFill>
                  <a:srgbClr val="FFFFFF"/>
                </a:solidFill>
                <a:latin typeface="Microsoft YaHei"/>
                <a:ea typeface="Microsoft YaHei"/>
              </a:rPr>
              <a:t>户盾人口信息综合管控系统</a:t>
            </a:r>
            <a:endParaRPr/>
          </a:p>
        </p:txBody>
      </p:sp>
      <p:sp>
        <p:nvSpPr>
          <p:cNvPr id="7" name="文本框 6" descr="{&quot;isTemplate&quot;:true,&quot;type&quot;:&quot;text&quot;}"/>
          <p:cNvSpPr txBox="1"/>
          <p:nvPr/>
        </p:nvSpPr>
        <p:spPr>
          <a:xfrm>
            <a:off x="571500" y="5610225"/>
            <a:ext cx="11049000" cy="2571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650" spc="75">
                <a:solidFill>
                  <a:srgbClr val="9CC8F5"/>
                </a:solidFill>
                <a:latin typeface="Microsoft YaHei"/>
                <a:ea typeface="Microsoft YaHei"/>
              </a:rPr>
              <a:t>指挥大屏</a:t>
            </a:r>
            <a:r>
              <a:rPr lang="en-US" sz="1650" spc="75">
                <a:solidFill>
                  <a:srgbClr val="9CC8F5"/>
                </a:solidFill>
                <a:latin typeface="Microsoft YaHei"/>
                <a:ea typeface="Microsoft YaHei"/>
              </a:rPr>
              <a:t> · </a:t>
            </a:r>
            <a:r>
              <a:rPr lang="zh-CN" sz="1650" spc="75">
                <a:solidFill>
                  <a:srgbClr val="9CC8F5"/>
                </a:solidFill>
                <a:latin typeface="Microsoft YaHei"/>
                <a:ea typeface="Microsoft YaHei"/>
              </a:rPr>
              <a:t>后台管理</a:t>
            </a:r>
            <a:r>
              <a:rPr lang="en-US" sz="1650" spc="75">
                <a:solidFill>
                  <a:srgbClr val="9CC8F5"/>
                </a:solidFill>
                <a:latin typeface="Microsoft YaHei"/>
                <a:ea typeface="Microsoft YaHei"/>
              </a:rPr>
              <a:t> · </a:t>
            </a:r>
            <a:r>
              <a:rPr lang="zh-CN" sz="1650" spc="75">
                <a:solidFill>
                  <a:srgbClr val="9CC8F5"/>
                </a:solidFill>
                <a:latin typeface="Microsoft YaHei"/>
                <a:ea typeface="Microsoft YaHei"/>
              </a:rPr>
              <a:t>工作看板</a:t>
            </a:r>
            <a:r>
              <a:rPr lang="en-US" sz="1650" spc="75">
                <a:solidFill>
                  <a:srgbClr val="9CC8F5"/>
                </a:solidFill>
                <a:latin typeface="Microsoft YaHei"/>
                <a:ea typeface="Microsoft YaHei"/>
              </a:rPr>
              <a:t> —— </a:t>
            </a:r>
            <a:r>
              <a:rPr lang="zh-CN" sz="1650" spc="75">
                <a:solidFill>
                  <a:srgbClr val="9CC8F5"/>
                </a:solidFill>
                <a:latin typeface="Microsoft YaHei"/>
                <a:ea typeface="Microsoft YaHei"/>
              </a:rPr>
              <a:t>一平台三端协同的辖区人口数字化管理</a:t>
            </a:r>
            <a:endParaRPr/>
          </a:p>
        </p:txBody>
      </p:sp>
      <p:sp>
        <p:nvSpPr>
          <p:cNvPr id="8" name="矩形: 圆角 7"/>
          <p:cNvSpPr/>
          <p:nvPr/>
        </p:nvSpPr>
        <p:spPr>
          <a:xfrm>
            <a:off x="571500" y="6181725"/>
            <a:ext cx="400050" cy="38100"/>
          </a:xfrm>
          <a:prstGeom prst="roundRect">
            <a:avLst>
              <a:gd name="adj" fmla="val 50000"/>
            </a:avLst>
          </a:prstGeom>
          <a:solidFill>
            <a:srgbClr val="F59E0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9" name="文本框 8" descr="{&quot;isTemplate&quot;:true,&quot;type&quot;:&quot;text&quot;}"/>
          <p:cNvSpPr txBox="1"/>
          <p:nvPr/>
        </p:nvSpPr>
        <p:spPr>
          <a:xfrm>
            <a:off x="1104900" y="6115050"/>
            <a:ext cx="3305175" cy="1714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125" spc="75" dirty="0">
                <a:solidFill>
                  <a:srgbClr val="FFFFFF">
                    <a:alpha val="68000"/>
                  </a:srgbClr>
                </a:solidFill>
                <a:latin typeface="Microsoft YaHei"/>
                <a:ea typeface="Microsoft YaHei"/>
              </a:rPr>
              <a:t>派出所</a:t>
            </a:r>
            <a:r>
              <a:rPr lang="en-US" sz="1125" spc="75" dirty="0">
                <a:solidFill>
                  <a:srgbClr val="FFFFFF">
                    <a:alpha val="68000"/>
                  </a:srgbClr>
                </a:solidFill>
                <a:latin typeface="Microsoft YaHei"/>
                <a:ea typeface="Microsoft YaHei"/>
              </a:rPr>
              <a:t> · </a:t>
            </a:r>
            <a:r>
              <a:rPr lang="zh-CN" sz="1125" spc="75" dirty="0">
                <a:solidFill>
                  <a:srgbClr val="FFFFFF">
                    <a:alpha val="68000"/>
                  </a:srgbClr>
                </a:solidFill>
                <a:latin typeface="Microsoft YaHei"/>
                <a:ea typeface="Microsoft YaHei"/>
              </a:rPr>
              <a:t>智慧警务建设成果</a:t>
            </a:r>
            <a:r>
              <a:rPr lang="en-US" sz="1125" spc="75" dirty="0">
                <a:solidFill>
                  <a:srgbClr val="FFFFFF">
                    <a:alpha val="68000"/>
                  </a:srgbClr>
                </a:solidFill>
                <a:latin typeface="Microsoft YaHei"/>
                <a:ea typeface="Microsoft YaHei"/>
              </a:rPr>
              <a:t> · 2026 </a:t>
            </a:r>
            <a:r>
              <a:rPr lang="zh-CN" sz="1125" spc="75" dirty="0">
                <a:solidFill>
                  <a:srgbClr val="FFFFFF">
                    <a:alpha val="68000"/>
                  </a:srgbClr>
                </a:solidFill>
                <a:latin typeface="Microsoft YaHei"/>
                <a:ea typeface="Microsoft YaHei"/>
              </a:rPr>
              <a:t>年</a:t>
            </a:r>
            <a:r>
              <a:rPr lang="en-US" sz="1125" spc="75" dirty="0">
                <a:solidFill>
                  <a:srgbClr val="FFFFFF">
                    <a:alpha val="68000"/>
                  </a:srgbClr>
                </a:solidFill>
                <a:latin typeface="Microsoft YaHei"/>
                <a:ea typeface="Microsoft YaHei"/>
              </a:rPr>
              <a:t> 11 </a:t>
            </a:r>
            <a:r>
              <a:rPr lang="zh-CN" sz="1125" spc="75" dirty="0">
                <a:solidFill>
                  <a:srgbClr val="FFFFFF">
                    <a:alpha val="68000"/>
                  </a:srgbClr>
                </a:solidFill>
                <a:latin typeface="Microsoft YaHei"/>
                <a:ea typeface="Microsoft YaHei"/>
              </a:rPr>
              <a:t>月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60, background: '#FFFFFF', position: 'relative' }}&gt;&#10;  &lt;Box style={{ flexDirection: 'row', height: 600 }}&gt;&#10;    &lt;Box style={{ width: 360, justifyContent: 'center' }}&gt;&#10;      &lt;Text style={{ fontSize: 56, fontWeight: 'bold', color: '#0B1F3A', letterSpacing: 6 }}&gt;目录&lt;/Text&gt;&#10;      &lt;Text style={{ fontSize: 16, color: '#94A3B8', letterSpacing: 6, marginTop: 12 }}&gt;CONTENTS&lt;/Text&gt;&#10;      &lt;Box style={{ width: 56, height: 5, background: '#F59E0B', borderRadius: 3, marginTop: 28 }} /&gt;&#10;      &lt;Text style={{ fontSize: 15, color: '#64748B', lineHeight: 1.7, marginTop: 28 }}&gt;三大使用端，覆盖指挥、维护、量化全流程&lt;/Text&gt;&#10;    &lt;/Box&gt;&#10;    &lt;Box style={{ flex: 1, justifyContent: 'center', gap: 0 }}&gt;&#10;      &lt;Box style={{ flexDirection: 'row', alignItems: 'center', padding: '34px 0', borderBottom: '1px solid #E5E7EB' }}&gt;&#10;        &lt;Text style={{ fontSize: 44, fontWeight: 'bold', color: '#2563EB', width: 110 }}&gt;01&lt;/Text&gt;&#10;        &lt;Box style={{ flex: 1 }}&gt;&#10;          &lt;Text style={{ fontSize: 26, fontWeight: 'bold', color: '#0B1F3A' }}&gt;一屏统管 · 指挥大屏&lt;/Text&gt;&#10;          &lt;Text style={{ fontSize: 16, color: '#64748B', marginTop: 8 }}&gt;辖区态势一屏总览：核心指标、空间落图、重点人员与风险管控&lt;/Text&gt;&#10;        &lt;/Box&gt;&#10;        &lt;Text style={{ fontSize: 16, color: '#94A3B8' }}&gt;04 - 06&lt;/Text&gt;&#10;      &lt;/Box&gt;&#10;      &lt;Box style={{ flexDirection: 'row', alignItems: 'center', padding: '34px 0', borderBottom: '1px solid #E5E7EB' }}&gt;&#10;        &lt;Text style={{ fontSize: 44, fontWeight: 'bold', color: '#2563EB', width: 110 }}&gt;02&lt;/Text&gt;&#10;        &lt;Box style={{ flex: 1 }}&gt;&#10;          &lt;Text style={{ fontSize: 26, fontWeight: 'bold', color: '#0B1F3A' }}&gt;规范治数 · 后台管理&lt;/Text&gt;&#10;          &lt;Text style={{ fontSize: 16, color: '#64748B', marginTop: 8 }}&gt;人、房、校、厂、经营五类底数规范维护，核查闭环与权限审计&lt;/Text&gt;&#10;        &lt;/Box&gt;&#10;        &lt;Text style={{ fontSize: 16, color: '#94A3B8' }}&gt;08 - 12&lt;/Text&gt;&#10;      &lt;/Box&gt;&#10;      &lt;Box style={{ flexDirection: 'row', alignItems: 'center', padding: '34px 0' }}&gt;&#10;        &lt;Text style={{ fontSize: 44, fontWeight: 'bold', color: '#2563EB', width: 110 }}&gt;03&lt;/Text&gt;&#10;        &lt;Box style={{ flex: 1 }}&gt;&#10;          &lt;Text style={{ fontSize: 26, fontWeight: 'bold', color: '#0B1F3A' }}&gt;数说工作 · 工作看板&lt;/Text&gt;&#10;          &lt;Text style={{ fontSize: 16, color: '#64748B', marginTop: 8 }}&gt;多角度统计辖区人口管理工作：趋势、占比、核查完成情况可下钻明细&lt;/Text&gt;&#10;        &lt;/Box&gt;&#10;        &lt;Text style={{ fontSize: 16, color: '#94A3B8' }}&gt;14 - 16&lt;/Text&gt;&#10;      &lt;/Box&gt;&#10;    &lt;/Box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矩形 19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9" name="文本框 198" descr="{&quot;isTemplate&quot;:true,&quot;type&quot;:&quot;text&quot;}"/>
          <p:cNvSpPr txBox="1"/>
          <p:nvPr/>
        </p:nvSpPr>
        <p:spPr>
          <a:xfrm>
            <a:off x="571500" y="2514600"/>
            <a:ext cx="3429000" cy="6477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4200" b="1" spc="450">
                <a:solidFill>
                  <a:srgbClr val="0B1F3A"/>
                </a:solidFill>
                <a:latin typeface="Microsoft YaHei"/>
                <a:ea typeface="Microsoft YaHei"/>
              </a:rPr>
              <a:t>目录</a:t>
            </a:r>
            <a:endParaRPr/>
          </a:p>
        </p:txBody>
      </p:sp>
      <p:sp>
        <p:nvSpPr>
          <p:cNvPr id="200" name="文本框 199" descr="{&quot;isTemplate&quot;:true,&quot;type&quot;:&quot;text&quot;}"/>
          <p:cNvSpPr txBox="1"/>
          <p:nvPr/>
        </p:nvSpPr>
        <p:spPr>
          <a:xfrm>
            <a:off x="571500" y="3276600"/>
            <a:ext cx="3429000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200" spc="450">
                <a:solidFill>
                  <a:srgbClr val="94A3B8"/>
                </a:solidFill>
                <a:latin typeface="Microsoft YaHei"/>
                <a:ea typeface="Microsoft YaHei"/>
              </a:rPr>
              <a:t>CONTENTS</a:t>
            </a:r>
            <a:endParaRPr/>
          </a:p>
        </p:txBody>
      </p:sp>
      <p:sp>
        <p:nvSpPr>
          <p:cNvPr id="201" name="矩形: 圆角 200"/>
          <p:cNvSpPr/>
          <p:nvPr/>
        </p:nvSpPr>
        <p:spPr>
          <a:xfrm>
            <a:off x="571500" y="3733800"/>
            <a:ext cx="533400" cy="47625"/>
          </a:xfrm>
          <a:prstGeom prst="roundRect">
            <a:avLst>
              <a:gd name="adj" fmla="val 60000"/>
            </a:avLst>
          </a:prstGeom>
          <a:solidFill>
            <a:srgbClr val="F59E0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02" name="文本框 201" descr="{&quot;isTemplate&quot;:true,&quot;type&quot;:&quot;text&quot;}"/>
          <p:cNvSpPr txBox="1"/>
          <p:nvPr/>
        </p:nvSpPr>
        <p:spPr>
          <a:xfrm>
            <a:off x="571500" y="4048125"/>
            <a:ext cx="3429000" cy="2952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70000"/>
              </a:lnSpc>
            </a:pP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三大使用端，覆盖指挥、维护、量化全流程</a:t>
            </a:r>
            <a:endParaRPr/>
          </a:p>
        </p:txBody>
      </p:sp>
      <p:sp>
        <p:nvSpPr>
          <p:cNvPr id="203" name="任意多边形: 形状 202"/>
          <p:cNvSpPr/>
          <p:nvPr/>
        </p:nvSpPr>
        <p:spPr>
          <a:xfrm>
            <a:off x="4000500" y="1590675"/>
            <a:ext cx="7620000" cy="1238250"/>
          </a:xfrm>
          <a:custGeom>
            <a:avLst/>
            <a:gdLst/>
            <a:ahLst/>
            <a:cxnLst/>
            <a:rect l="0" t="0" r="0" b="0"/>
            <a:pathLst>
              <a:path w="800" h="130">
                <a:moveTo>
                  <a:pt x="0" y="129"/>
                </a:moveTo>
                <a:lnTo>
                  <a:pt x="800" y="129"/>
                </a:lnTo>
                <a:lnTo>
                  <a:pt x="800" y="130"/>
                </a:lnTo>
                <a:lnTo>
                  <a:pt x="0" y="130"/>
                </a:lnTo>
                <a:close/>
              </a:path>
            </a:pathLst>
          </a:custGeom>
          <a:solidFill>
            <a:srgbClr val="E5E7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04" name="文本框 203" descr="{&quot;isTemplate&quot;:true,&quot;type&quot;:&quot;text&quot;}"/>
          <p:cNvSpPr txBox="1"/>
          <p:nvPr/>
        </p:nvSpPr>
        <p:spPr>
          <a:xfrm>
            <a:off x="4000500" y="1952625"/>
            <a:ext cx="1047750" cy="5048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3300" b="1">
                <a:solidFill>
                  <a:srgbClr val="2563EB"/>
                </a:solidFill>
                <a:latin typeface="Microsoft YaHei"/>
                <a:ea typeface="Microsoft YaHei"/>
              </a:rPr>
              <a:t>01</a:t>
            </a:r>
            <a:endParaRPr/>
          </a:p>
        </p:txBody>
      </p:sp>
      <p:sp>
        <p:nvSpPr>
          <p:cNvPr id="205" name="文本框 204" descr="{&quot;isTemplate&quot;:true,&quot;type&quot;:&quot;text&quot;}"/>
          <p:cNvSpPr txBox="1"/>
          <p:nvPr/>
        </p:nvSpPr>
        <p:spPr>
          <a:xfrm>
            <a:off x="5048250" y="1914525"/>
            <a:ext cx="6057900" cy="3048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950" b="1">
                <a:solidFill>
                  <a:srgbClr val="0B1F3A"/>
                </a:solidFill>
                <a:latin typeface="Microsoft YaHei"/>
                <a:ea typeface="Microsoft YaHei"/>
              </a:rPr>
              <a:t>一屏统管</a:t>
            </a:r>
            <a:r>
              <a:rPr lang="en-US" sz="1950" b="1">
                <a:solidFill>
                  <a:srgbClr val="0B1F3A"/>
                </a:solidFill>
                <a:latin typeface="Microsoft YaHei"/>
                <a:ea typeface="Microsoft YaHei"/>
              </a:rPr>
              <a:t> · </a:t>
            </a:r>
            <a:r>
              <a:rPr lang="zh-CN" sz="1950" b="1">
                <a:solidFill>
                  <a:srgbClr val="0B1F3A"/>
                </a:solidFill>
                <a:latin typeface="Microsoft YaHei"/>
                <a:ea typeface="Microsoft YaHei"/>
              </a:rPr>
              <a:t>指挥大屏</a:t>
            </a:r>
            <a:endParaRPr/>
          </a:p>
        </p:txBody>
      </p:sp>
      <p:sp>
        <p:nvSpPr>
          <p:cNvPr id="206" name="文本框 205" descr="{&quot;isTemplate&quot;:true,&quot;type&quot;:&quot;text&quot;}"/>
          <p:cNvSpPr txBox="1"/>
          <p:nvPr/>
        </p:nvSpPr>
        <p:spPr>
          <a:xfrm>
            <a:off x="5048250" y="2295525"/>
            <a:ext cx="6057900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00">
                <a:solidFill>
                  <a:srgbClr val="64748B"/>
                </a:solidFill>
                <a:latin typeface="Microsoft YaHei"/>
                <a:ea typeface="Microsoft YaHei"/>
              </a:rPr>
              <a:t>辖区态势一屏总览：核心指标、空间落图、重点人员与风险管控</a:t>
            </a:r>
            <a:endParaRPr/>
          </a:p>
        </p:txBody>
      </p:sp>
      <p:sp>
        <p:nvSpPr>
          <p:cNvPr id="207" name="文本框 206" descr="{&quot;isTemplate&quot;:true,&quot;type&quot;:&quot;text&quot;}"/>
          <p:cNvSpPr txBox="1"/>
          <p:nvPr/>
        </p:nvSpPr>
        <p:spPr>
          <a:xfrm>
            <a:off x="11106150" y="2105025"/>
            <a:ext cx="514350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200">
                <a:solidFill>
                  <a:srgbClr val="94A3B8"/>
                </a:solidFill>
                <a:latin typeface="Microsoft YaHei"/>
                <a:ea typeface="Microsoft YaHei"/>
              </a:rPr>
              <a:t>04 - 06</a:t>
            </a:r>
            <a:endParaRPr/>
          </a:p>
        </p:txBody>
      </p:sp>
      <p:sp>
        <p:nvSpPr>
          <p:cNvPr id="208" name="任意多边形: 形状 207"/>
          <p:cNvSpPr/>
          <p:nvPr/>
        </p:nvSpPr>
        <p:spPr>
          <a:xfrm>
            <a:off x="4000500" y="2819400"/>
            <a:ext cx="7620000" cy="1238250"/>
          </a:xfrm>
          <a:custGeom>
            <a:avLst/>
            <a:gdLst/>
            <a:ahLst/>
            <a:cxnLst/>
            <a:rect l="0" t="0" r="0" b="0"/>
            <a:pathLst>
              <a:path w="800" h="130">
                <a:moveTo>
                  <a:pt x="0" y="129"/>
                </a:moveTo>
                <a:lnTo>
                  <a:pt x="800" y="129"/>
                </a:lnTo>
                <a:lnTo>
                  <a:pt x="800" y="130"/>
                </a:lnTo>
                <a:lnTo>
                  <a:pt x="0" y="130"/>
                </a:lnTo>
                <a:close/>
              </a:path>
            </a:pathLst>
          </a:custGeom>
          <a:solidFill>
            <a:srgbClr val="E5E7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09" name="文本框 208" descr="{&quot;isTemplate&quot;:true,&quot;type&quot;:&quot;text&quot;}"/>
          <p:cNvSpPr txBox="1"/>
          <p:nvPr/>
        </p:nvSpPr>
        <p:spPr>
          <a:xfrm>
            <a:off x="4000500" y="3181350"/>
            <a:ext cx="1047750" cy="5048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3300" b="1">
                <a:solidFill>
                  <a:srgbClr val="2563EB"/>
                </a:solidFill>
                <a:latin typeface="Microsoft YaHei"/>
                <a:ea typeface="Microsoft YaHei"/>
              </a:rPr>
              <a:t>02</a:t>
            </a:r>
            <a:endParaRPr/>
          </a:p>
        </p:txBody>
      </p:sp>
      <p:sp>
        <p:nvSpPr>
          <p:cNvPr id="210" name="文本框 209" descr="{&quot;isTemplate&quot;:true,&quot;type&quot;:&quot;text&quot;}"/>
          <p:cNvSpPr txBox="1"/>
          <p:nvPr/>
        </p:nvSpPr>
        <p:spPr>
          <a:xfrm>
            <a:off x="5048250" y="3143250"/>
            <a:ext cx="6057900" cy="3048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950" b="1">
                <a:solidFill>
                  <a:srgbClr val="0B1F3A"/>
                </a:solidFill>
                <a:latin typeface="Microsoft YaHei"/>
                <a:ea typeface="Microsoft YaHei"/>
              </a:rPr>
              <a:t>规范治数</a:t>
            </a:r>
            <a:r>
              <a:rPr lang="en-US" sz="1950" b="1">
                <a:solidFill>
                  <a:srgbClr val="0B1F3A"/>
                </a:solidFill>
                <a:latin typeface="Microsoft YaHei"/>
                <a:ea typeface="Microsoft YaHei"/>
              </a:rPr>
              <a:t> · </a:t>
            </a:r>
            <a:r>
              <a:rPr lang="zh-CN" sz="1950" b="1">
                <a:solidFill>
                  <a:srgbClr val="0B1F3A"/>
                </a:solidFill>
                <a:latin typeface="Microsoft YaHei"/>
                <a:ea typeface="Microsoft YaHei"/>
              </a:rPr>
              <a:t>后台管理</a:t>
            </a:r>
            <a:endParaRPr/>
          </a:p>
        </p:txBody>
      </p:sp>
      <p:sp>
        <p:nvSpPr>
          <p:cNvPr id="211" name="文本框 210" descr="{&quot;isTemplate&quot;:true,&quot;type&quot;:&quot;text&quot;}"/>
          <p:cNvSpPr txBox="1"/>
          <p:nvPr/>
        </p:nvSpPr>
        <p:spPr>
          <a:xfrm>
            <a:off x="5048250" y="3524250"/>
            <a:ext cx="6057900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00">
                <a:solidFill>
                  <a:srgbClr val="64748B"/>
                </a:solidFill>
                <a:latin typeface="Microsoft YaHei"/>
                <a:ea typeface="Microsoft YaHei"/>
              </a:rPr>
              <a:t>人、房、校、厂、经营五类底数规范维护，核查闭环与权限审计</a:t>
            </a:r>
            <a:endParaRPr/>
          </a:p>
        </p:txBody>
      </p:sp>
      <p:sp>
        <p:nvSpPr>
          <p:cNvPr id="212" name="文本框 211" descr="{&quot;isTemplate&quot;:true,&quot;type&quot;:&quot;text&quot;}"/>
          <p:cNvSpPr txBox="1"/>
          <p:nvPr/>
        </p:nvSpPr>
        <p:spPr>
          <a:xfrm>
            <a:off x="11106150" y="3333750"/>
            <a:ext cx="514350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200">
                <a:solidFill>
                  <a:srgbClr val="94A3B8"/>
                </a:solidFill>
                <a:latin typeface="Microsoft YaHei"/>
                <a:ea typeface="Microsoft YaHei"/>
              </a:rPr>
              <a:t>08 - 12</a:t>
            </a:r>
            <a:endParaRPr/>
          </a:p>
        </p:txBody>
      </p:sp>
      <p:sp>
        <p:nvSpPr>
          <p:cNvPr id="213" name="文本框 212" descr="{&quot;isTemplate&quot;:true,&quot;type&quot;:&quot;text&quot;}"/>
          <p:cNvSpPr txBox="1"/>
          <p:nvPr/>
        </p:nvSpPr>
        <p:spPr>
          <a:xfrm>
            <a:off x="4000500" y="4410075"/>
            <a:ext cx="1047750" cy="5048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3300" b="1">
                <a:solidFill>
                  <a:srgbClr val="2563EB"/>
                </a:solidFill>
                <a:latin typeface="Microsoft YaHei"/>
                <a:ea typeface="Microsoft YaHei"/>
              </a:rPr>
              <a:t>03</a:t>
            </a:r>
            <a:endParaRPr/>
          </a:p>
        </p:txBody>
      </p:sp>
      <p:sp>
        <p:nvSpPr>
          <p:cNvPr id="214" name="文本框 213" descr="{&quot;isTemplate&quot;:true,&quot;type&quot;:&quot;text&quot;}"/>
          <p:cNvSpPr txBox="1"/>
          <p:nvPr/>
        </p:nvSpPr>
        <p:spPr>
          <a:xfrm>
            <a:off x="5048250" y="4371975"/>
            <a:ext cx="6057900" cy="3048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950" b="1">
                <a:solidFill>
                  <a:srgbClr val="0B1F3A"/>
                </a:solidFill>
                <a:latin typeface="Microsoft YaHei"/>
                <a:ea typeface="Microsoft YaHei"/>
              </a:rPr>
              <a:t>数说工作</a:t>
            </a:r>
            <a:r>
              <a:rPr lang="en-US" sz="1950" b="1">
                <a:solidFill>
                  <a:srgbClr val="0B1F3A"/>
                </a:solidFill>
                <a:latin typeface="Microsoft YaHei"/>
                <a:ea typeface="Microsoft YaHei"/>
              </a:rPr>
              <a:t> · </a:t>
            </a:r>
            <a:r>
              <a:rPr lang="zh-CN" sz="1950" b="1">
                <a:solidFill>
                  <a:srgbClr val="0B1F3A"/>
                </a:solidFill>
                <a:latin typeface="Microsoft YaHei"/>
                <a:ea typeface="Microsoft YaHei"/>
              </a:rPr>
              <a:t>工作看板</a:t>
            </a:r>
            <a:endParaRPr/>
          </a:p>
        </p:txBody>
      </p:sp>
      <p:sp>
        <p:nvSpPr>
          <p:cNvPr id="215" name="文本框 214" descr="{&quot;isTemplate&quot;:true,&quot;type&quot;:&quot;text&quot;}"/>
          <p:cNvSpPr txBox="1"/>
          <p:nvPr/>
        </p:nvSpPr>
        <p:spPr>
          <a:xfrm>
            <a:off x="5048250" y="4752975"/>
            <a:ext cx="6057900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00">
                <a:solidFill>
                  <a:srgbClr val="64748B"/>
                </a:solidFill>
                <a:latin typeface="Microsoft YaHei"/>
                <a:ea typeface="Microsoft YaHei"/>
              </a:rPr>
              <a:t>多角度统计辖区人口管理工作：趋势、占比、核查完成情况可下钻明细</a:t>
            </a:r>
            <a:endParaRPr/>
          </a:p>
        </p:txBody>
      </p:sp>
      <p:sp>
        <p:nvSpPr>
          <p:cNvPr id="216" name="文本框 215" descr="{&quot;isTemplate&quot;:true,&quot;type&quot;:&quot;text&quot;}"/>
          <p:cNvSpPr txBox="1"/>
          <p:nvPr/>
        </p:nvSpPr>
        <p:spPr>
          <a:xfrm>
            <a:off x="11106150" y="4562475"/>
            <a:ext cx="514350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200">
                <a:solidFill>
                  <a:srgbClr val="94A3B8"/>
                </a:solidFill>
                <a:latin typeface="Microsoft YaHei"/>
                <a:ea typeface="Microsoft YaHei"/>
              </a:rPr>
              <a:t>14 - 16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60, background: '#0B1F3A', position: 'relative', overflow: 'hidden' }}&gt;&#10;  &lt;Box style={{ position: 'absolute', top: 0, right: 40 }}&gt;&#10;    &lt;Text style={{ fontSize: 240, fontWeight: 'bold', color: 'rgba(37,99,235,0.16)' }}&gt;01&lt;/Text&gt;&#10;  &lt;/Box&gt;&#10;  &lt;Box style={{ flex: 1, justifyContent: 'center' }}&gt;&#10;    &lt;Text style={{ fontSize: 150, fontWeight: 'bold', color: '#2563EB', lineHeight: 1 }}&gt;01&lt;/Text&gt;&#10;    &lt;Text style={{ fontSize: 52, fontWeight: 'bold', color: '#FFFFFF', letterSpacing: 3, marginTop: 26 }}&gt;一屏统管 · 指挥大屏&lt;/Text&gt;&#10;    &lt;Box style={{ width: 72, height: 5, background: '#F59E0B', borderRadius: 3, marginTop: 28 }} /&gt;&#10;    &lt;Text style={{ fontSize: 20, color: '#9CC8F5', lineHeight: 1.7, marginTop: 26 }}&gt;&#10;      面向综合指挥室的态势大屏：六项核心指标实时刷新，&lt;br /&gt;实有房屋空间落图，重点人员与风险管控一屏呈现&#10;    &lt;/Text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矩形 2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B1F3A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19" name="文本框 218" descr="{&quot;isTemplate&quot;:true,&quot;type&quot;:&quot;text&quot;}"/>
          <p:cNvSpPr txBox="1"/>
          <p:nvPr/>
        </p:nvSpPr>
        <p:spPr>
          <a:xfrm>
            <a:off x="571500" y="1476375"/>
            <a:ext cx="11049000" cy="1714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1250" b="1">
                <a:solidFill>
                  <a:srgbClr val="2563EB"/>
                </a:solidFill>
                <a:latin typeface="Microsoft YaHei"/>
                <a:ea typeface="Microsoft YaHei"/>
              </a:rPr>
              <a:t>01</a:t>
            </a:r>
            <a:endParaRPr/>
          </a:p>
        </p:txBody>
      </p:sp>
      <p:sp>
        <p:nvSpPr>
          <p:cNvPr id="220" name="文本框 219" descr="{&quot;isTemplate&quot;:true,&quot;type&quot;:&quot;text&quot;}"/>
          <p:cNvSpPr txBox="1"/>
          <p:nvPr/>
        </p:nvSpPr>
        <p:spPr>
          <a:xfrm>
            <a:off x="571500" y="3438525"/>
            <a:ext cx="11049000" cy="6000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3900" b="1" spc="225">
                <a:solidFill>
                  <a:srgbClr val="FFFFFF"/>
                </a:solidFill>
                <a:latin typeface="Microsoft YaHei"/>
                <a:ea typeface="Microsoft YaHei"/>
              </a:rPr>
              <a:t>一屏统管</a:t>
            </a:r>
            <a:r>
              <a:rPr lang="en-US" sz="3900" b="1" spc="225">
                <a:solidFill>
                  <a:srgbClr val="FFFFFF"/>
                </a:solidFill>
                <a:latin typeface="Microsoft YaHei"/>
                <a:ea typeface="Microsoft YaHei"/>
              </a:rPr>
              <a:t> · </a:t>
            </a:r>
            <a:r>
              <a:rPr lang="zh-CN" sz="3900" b="1" spc="225">
                <a:solidFill>
                  <a:srgbClr val="FFFFFF"/>
                </a:solidFill>
                <a:latin typeface="Microsoft YaHei"/>
                <a:ea typeface="Microsoft YaHei"/>
              </a:rPr>
              <a:t>指挥大屏</a:t>
            </a:r>
            <a:endParaRPr/>
          </a:p>
        </p:txBody>
      </p:sp>
      <p:sp>
        <p:nvSpPr>
          <p:cNvPr id="221" name="矩形: 圆角 220"/>
          <p:cNvSpPr/>
          <p:nvPr/>
        </p:nvSpPr>
        <p:spPr>
          <a:xfrm>
            <a:off x="571500" y="4305300"/>
            <a:ext cx="685800" cy="47625"/>
          </a:xfrm>
          <a:prstGeom prst="roundRect">
            <a:avLst>
              <a:gd name="adj" fmla="val 60000"/>
            </a:avLst>
          </a:prstGeom>
          <a:solidFill>
            <a:srgbClr val="F59E0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22" name="文本框 221" descr="{&quot;isTemplate&quot;:true,&quot;type&quot;:&quot;text&quot;}"/>
          <p:cNvSpPr txBox="1"/>
          <p:nvPr/>
        </p:nvSpPr>
        <p:spPr>
          <a:xfrm>
            <a:off x="571500" y="4600575"/>
            <a:ext cx="11049000" cy="7810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70000"/>
              </a:lnSpc>
            </a:pPr>
            <a:r>
              <a:rPr lang="zh-CN" sz="1500">
                <a:solidFill>
                  <a:srgbClr val="9CC8F5"/>
                </a:solidFill>
                <a:latin typeface="Microsoft YaHei"/>
                <a:ea typeface="Microsoft YaHei"/>
              </a:rPr>
              <a:t>面向综合指挥室的态势大屏：六项核心指标实时刷新，</a:t>
            </a:r>
            <a:endParaRPr/>
          </a:p>
          <a:p>
            <a:pPr>
              <a:lnSpc>
                <a:spcPct val="170000"/>
              </a:lnSpc>
            </a:pPr>
            <a:r>
              <a:rPr lang="zh-CN" sz="1500">
                <a:solidFill>
                  <a:srgbClr val="9CC8F5"/>
                </a:solidFill>
                <a:latin typeface="Microsoft YaHei"/>
                <a:ea typeface="Microsoft YaHei"/>
              </a:rPr>
              <a:t>实有房屋空间落图，重点人员与风险管控一屏呈现</a:t>
            </a:r>
            <a:endParaRPr/>
          </a:p>
        </p:txBody>
      </p:sp>
      <p:sp>
        <p:nvSpPr>
          <p:cNvPr id="223" name="文本框 222" descr="{&quot;isTemplate&quot;:true,&quot;type&quot;:&quot;text&quot;}"/>
          <p:cNvSpPr txBox="1"/>
          <p:nvPr/>
        </p:nvSpPr>
        <p:spPr>
          <a:xfrm>
            <a:off x="8982075" y="0"/>
            <a:ext cx="2828925" cy="27432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8000" b="1">
                <a:solidFill>
                  <a:srgbClr val="2563EB">
                    <a:alpha val="16000"/>
                  </a:srgbClr>
                </a:solidFill>
                <a:latin typeface="Microsoft YaHei"/>
                <a:ea typeface="Microsoft YaHei"/>
              </a:rPr>
              <a:t>01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60, background: '#FFFFFF', position: 'relative' }}&gt;&#10;  &lt;Text style={{ fontSize: 14, color: '#2563EB', letterSpacing: 3, fontWeight: 'bold' }}&gt;01 · 指挥大屏&lt;/Text&gt;&#10;  &lt;Text style={{ fontSize: 32, fontWeight: 'bold', color: '#0B1F3A', marginTop: 8 }}&gt;一屏总览：辖区态势尽在掌握&lt;/Text&gt;&#10;  &lt;Box style={{ height: 1, background: '#E5E7EB', marginTop: 16 }} /&gt;&#10;  &lt;Box style={{ flexDirection: 'row', gap: 28, marginTop: 24, height: 476 }}&gt;&#10;    &lt;Box style={{ width: 700 }}&gt;&#10;      &lt;Image src=&quot;assets/sup_full.png&quot; style={{ width: 700, height: 394, objectFit: 'cover', borderRadius: 8, border: '1px solid #E5E7EB' }} /&gt;&#10;      &lt;Text style={{ fontSize: 14, color: '#94A3B8', marginTop: 10, textAlign: 'center' }}&gt;指挥大屏实际运行界面 · 顶部六大指标实时刷新 · 地图按村切换&lt;/Text&gt;&#10;      &lt;Box style={{ flexDirection: 'row', marginTop: 16, gap: 12 }}&gt;&#10;        &lt;Box style={{ background: '#EFF6FF', borderRadius: 8, padding: '10px 16px' }}&gt;&#10;          &lt;Text style={{ fontSize: 15, color: '#1E293B' }}&gt;数据实时同步&lt;/Text&gt;&#10;        &lt;/Box&gt;&#10;        &lt;Box style={{ background: '#EFF6FF', borderRadius: 8, padding: '10px 16px' }}&gt;&#10;          &lt;Text style={{ fontSize: 15, color: '#1E293B' }}&gt;快速检索：姓名 / 证件号 / 手机号 / 房主 / 村名门牌号&lt;/Text&gt;&#10;        &lt;/Box&gt;&#10;      &lt;/Box&gt;&#10;    &lt;/Box&gt;&#10;    &lt;Box style={{ flex: 1, flexDirection: 'column' }}&gt;&#10;      &lt;Box style={{ flexDirection: 'row', alignItems: 'flex-end', gap: 8 }}&gt;&#10;        &lt;Text style={{ fontSize: 72, fontWeight: 'bold', color: '#2563EB', lineHeight: 1 }}&gt;7,037&lt;/Text&gt;&#10;        &lt;Text style={{ fontSize: 18, color: '#64748B', paddingBottom: 8 }}&gt;实有人口（人）&lt;/Text&gt;&#10;      &lt;/Box&gt;&#10;      &lt;Text style={{ fontSize: 17, color: '#1E293B', lineHeight: 1.6, marginTop: 14 }}&gt;&#10;        常住 &lt;span style={{ fontWeight: 'bold' }}&gt;6,276&lt;/span&gt; · 流动 &lt;span style={{ fontWeight: 'bold' }}&gt;761&lt;/span&gt;，本地户籍占 87.2%，人口结构一屏可读&#10;      &lt;/Text&gt;&#10;      &lt;Box style={{ flexDirection: 'column', gap: 14, marginTop: 22 }}&gt;&#10;        &lt;Box style={{ flexDirection: 'row', alignItems: 'center', gap: 10 }}&gt;&#10;          &lt;Box style={{ width: 8, height: 8, borderRadius: 4, background: '#2563EB' }} /&gt;&#10;          &lt;Text style={{ fontSize: 17, color: '#1E293B' }}&gt;实有房屋 &lt;span style={{ fontWeight: 'bold' }}&gt;2,009&lt;/span&gt; 所 · 出租房 &lt;span style={{ fontWeight: 'bold' }}&gt;301&lt;/span&gt; 户（在租 200）&lt;/Text&gt;&#10;        &lt;/Box&gt;&#10;        &lt;Box style={{ flexDirection: 'row', alignItems: 'center', gap: 10 }}&gt;&#10;          &lt;Box style={{ width: 8, height: 8, borderRadius: 4, background: '#2563EB' }} /&gt;&#10;          &lt;Text style={{ fontSize: 17, color: '#1E293B' }}&gt;重点关注 &lt;span style={{ fontWeight: 'bold' }}&gt;577&lt;/span&gt; 人 · 11 类标签分类管理&lt;/Text&gt;&#10;        &lt;/Box&gt;&#10;        &lt;Box style={{ flexDirection: 'row', alignItems: 'center', gap: 10 }}&gt;&#10;          &lt;Box style={{ width: 8, height: 8, borderRadius: 4, background: '#2563EB' }} /&gt;&#10;          &lt;Text style={{ fontSize: 17, color: '#1E293B' }}&gt;涉房屋纠纷事件 &lt;span style={{ fontWeight: 'bold' }}&gt;3&lt;/span&gt; 起 · 11 类归口管控&lt;/Text&gt;&#10;        &lt;/Box&gt;&#10;        &lt;Box style={{ flexDirection: 'row', alignItems: 'center', gap: 10 }}&gt;&#10;          &lt;Box style={{ width: 8, height: 8, borderRadius: 4, background: '#2563EB' }} /&gt;&#10;          &lt;Text style={{ fontSize: 17, color: '#1E293B' }}&gt;12 个行政村责任区 · 逐村查看人口 / 房屋底数&lt;/Text&gt;&#10;        &lt;/Box&gt;&#10;      &lt;/Box&gt;&#10;      &lt;Box style={{ background: '#EFF6FF', borderRadius: 8, padding: '14px 18px', marginTop: 24 }}&gt;&#10;        &lt;Text style={{ fontSize: 17, color: '#1E293B', lineHeight: 1.5 }}&gt;值班员无需切换系统：&lt;span style={{ fontWeight: 'bold', color: '#2563EB' }}&gt;人口、房屋、人员、事件四类底数同屏&lt;/span&gt;，接警研判直接开图&lt;/Text&gt;&#10;      &lt;/Box&gt;&#10;    &lt;/Box&gt;&#10;  &lt;/Box&gt;&#10;  &lt;Box style={{ position: 'absolute', bottom: 24, right: 60 }}&gt;&#10;    &lt;Text style={{ fontSize: 14, color: '#94A3B8' }}&gt;户盾人口信息综合管控系统 · 04&lt;/Text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矩形 2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26" name="文本框 225" descr="{&quot;isTemplate&quot;:true,&quot;type&quot;:&quot;text&quot;}"/>
          <p:cNvSpPr txBox="1"/>
          <p:nvPr/>
        </p:nvSpPr>
        <p:spPr>
          <a:xfrm>
            <a:off x="571500" y="571500"/>
            <a:ext cx="110490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01 · </a:t>
            </a:r>
            <a:r>
              <a:rPr lang="zh-CN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指挥大屏</a:t>
            </a:r>
            <a:endParaRPr/>
          </a:p>
        </p:txBody>
      </p:sp>
      <p:sp>
        <p:nvSpPr>
          <p:cNvPr id="227" name="文本框 226" descr="{&quot;isTemplate&quot;:true,&quot;type&quot;:&quot;text&quot;}"/>
          <p:cNvSpPr txBox="1"/>
          <p:nvPr/>
        </p:nvSpPr>
        <p:spPr>
          <a:xfrm>
            <a:off x="571500" y="809625"/>
            <a:ext cx="11049000" cy="3714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2400" b="1">
                <a:solidFill>
                  <a:srgbClr val="0B1F3A"/>
                </a:solidFill>
                <a:latin typeface="Microsoft YaHei"/>
                <a:ea typeface="Microsoft YaHei"/>
              </a:rPr>
              <a:t>一屏总览：辖区态势尽在掌握</a:t>
            </a:r>
            <a:endParaRPr/>
          </a:p>
        </p:txBody>
      </p:sp>
      <p:sp>
        <p:nvSpPr>
          <p:cNvPr id="228" name="矩形 227"/>
          <p:cNvSpPr/>
          <p:nvPr/>
        </p:nvSpPr>
        <p:spPr>
          <a:xfrm>
            <a:off x="571500" y="1333500"/>
            <a:ext cx="11049000" cy="9525"/>
          </a:xfrm>
          <a:prstGeom prst="rect">
            <a:avLst/>
          </a:prstGeom>
          <a:solidFill>
            <a:srgbClr val="E5E7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29" name="矩形 228"/>
          <p:cNvSpPr/>
          <p:nvPr/>
        </p:nvSpPr>
        <p:spPr>
          <a:xfrm>
            <a:off x="571500" y="1571625"/>
            <a:ext cx="6667500" cy="3752850"/>
          </a:xfrm>
          <a:prstGeom prst="rect">
            <a:avLst/>
          </a:prstGeom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230" name="图片 229"/>
          <p:cNvPicPr>
            <a:picLocks noChangeAspect="1"/>
          </p:cNvPicPr>
          <p:nvPr/>
        </p:nvPicPr>
        <p:blipFill>
          <a:blip r:embed="rId2"/>
          <a:srcRect l="56" r="56"/>
          <a:stretch>
            <a:fillRect/>
          </a:stretch>
        </p:blipFill>
        <p:spPr>
          <a:xfrm>
            <a:off x="571500" y="1571625"/>
            <a:ext cx="6667500" cy="3752850"/>
          </a:xfrm>
          <a:prstGeom prst="roundRect">
            <a:avLst>
              <a:gd name="adj" fmla="val 2030"/>
            </a:avLst>
          </a:prstGeom>
          <a:ln/>
        </p:spPr>
      </p:pic>
      <p:sp>
        <p:nvSpPr>
          <p:cNvPr id="231" name="文本框 230" descr="{&quot;isTemplate&quot;:true,&quot;type&quot;:&quot;text&quot;}"/>
          <p:cNvSpPr txBox="1"/>
          <p:nvPr/>
        </p:nvSpPr>
        <p:spPr>
          <a:xfrm>
            <a:off x="571500" y="5419725"/>
            <a:ext cx="66675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指挥大屏实际运行界面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· </a:t>
            </a: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顶部六大指标实时刷新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· </a:t>
            </a: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地图按村切换</a:t>
            </a:r>
            <a:endParaRPr/>
          </a:p>
        </p:txBody>
      </p:sp>
      <p:sp>
        <p:nvSpPr>
          <p:cNvPr id="232" name="矩形: 圆角 231"/>
          <p:cNvSpPr/>
          <p:nvPr/>
        </p:nvSpPr>
        <p:spPr>
          <a:xfrm>
            <a:off x="571500" y="5734050"/>
            <a:ext cx="1162050" cy="361950"/>
          </a:xfrm>
          <a:prstGeom prst="roundRect">
            <a:avLst>
              <a:gd name="adj" fmla="val 21053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3" name="文本框 232" descr="{&quot;isTemplate&quot;:true,&quot;type&quot;:&quot;text&quot;}"/>
          <p:cNvSpPr txBox="1"/>
          <p:nvPr/>
        </p:nvSpPr>
        <p:spPr>
          <a:xfrm>
            <a:off x="723900" y="5829300"/>
            <a:ext cx="857250" cy="1714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125">
                <a:solidFill>
                  <a:srgbClr val="1E293B"/>
                </a:solidFill>
                <a:latin typeface="Microsoft YaHei"/>
                <a:ea typeface="Microsoft YaHei"/>
              </a:rPr>
              <a:t>数据实时同步</a:t>
            </a:r>
            <a:endParaRPr/>
          </a:p>
        </p:txBody>
      </p:sp>
      <p:sp>
        <p:nvSpPr>
          <p:cNvPr id="234" name="矩形: 圆角 233"/>
          <p:cNvSpPr/>
          <p:nvPr/>
        </p:nvSpPr>
        <p:spPr>
          <a:xfrm>
            <a:off x="1847850" y="5734050"/>
            <a:ext cx="3752850" cy="361950"/>
          </a:xfrm>
          <a:prstGeom prst="roundRect">
            <a:avLst>
              <a:gd name="adj" fmla="val 21053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5" name="文本框 234" descr="{&quot;isTemplate&quot;:true,&quot;type&quot;:&quot;text&quot;}"/>
          <p:cNvSpPr txBox="1"/>
          <p:nvPr/>
        </p:nvSpPr>
        <p:spPr>
          <a:xfrm>
            <a:off x="2000250" y="5829300"/>
            <a:ext cx="3448050" cy="1714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125">
                <a:solidFill>
                  <a:srgbClr val="1E293B"/>
                </a:solidFill>
                <a:latin typeface="Microsoft YaHei"/>
                <a:ea typeface="Microsoft YaHei"/>
              </a:rPr>
              <a:t>快速检索：姓名</a:t>
            </a:r>
            <a:r>
              <a:rPr lang="en-US" sz="1125">
                <a:solidFill>
                  <a:srgbClr val="1E293B"/>
                </a:solidFill>
                <a:latin typeface="Microsoft YaHei"/>
                <a:ea typeface="Microsoft YaHei"/>
              </a:rPr>
              <a:t> / </a:t>
            </a:r>
            <a:r>
              <a:rPr lang="zh-CN" sz="1125">
                <a:solidFill>
                  <a:srgbClr val="1E293B"/>
                </a:solidFill>
                <a:latin typeface="Microsoft YaHei"/>
                <a:ea typeface="Microsoft YaHei"/>
              </a:rPr>
              <a:t>证件号</a:t>
            </a:r>
            <a:r>
              <a:rPr lang="en-US" sz="1125">
                <a:solidFill>
                  <a:srgbClr val="1E293B"/>
                </a:solidFill>
                <a:latin typeface="Microsoft YaHei"/>
                <a:ea typeface="Microsoft YaHei"/>
              </a:rPr>
              <a:t> / </a:t>
            </a:r>
            <a:r>
              <a:rPr lang="zh-CN" sz="1125">
                <a:solidFill>
                  <a:srgbClr val="1E293B"/>
                </a:solidFill>
                <a:latin typeface="Microsoft YaHei"/>
                <a:ea typeface="Microsoft YaHei"/>
              </a:rPr>
              <a:t>手机号</a:t>
            </a:r>
            <a:r>
              <a:rPr lang="en-US" sz="1125">
                <a:solidFill>
                  <a:srgbClr val="1E293B"/>
                </a:solidFill>
                <a:latin typeface="Microsoft YaHei"/>
                <a:ea typeface="Microsoft YaHei"/>
              </a:rPr>
              <a:t> / </a:t>
            </a:r>
            <a:r>
              <a:rPr lang="zh-CN" sz="1125">
                <a:solidFill>
                  <a:srgbClr val="1E293B"/>
                </a:solidFill>
                <a:latin typeface="Microsoft YaHei"/>
                <a:ea typeface="Microsoft YaHei"/>
              </a:rPr>
              <a:t>房主</a:t>
            </a:r>
            <a:r>
              <a:rPr lang="en-US" sz="1125">
                <a:solidFill>
                  <a:srgbClr val="1E293B"/>
                </a:solidFill>
                <a:latin typeface="Microsoft YaHei"/>
                <a:ea typeface="Microsoft YaHei"/>
              </a:rPr>
              <a:t> / </a:t>
            </a:r>
            <a:r>
              <a:rPr lang="zh-CN" sz="1125">
                <a:solidFill>
                  <a:srgbClr val="1E293B"/>
                </a:solidFill>
                <a:latin typeface="Microsoft YaHei"/>
                <a:ea typeface="Microsoft YaHei"/>
              </a:rPr>
              <a:t>村名门牌号</a:t>
            </a:r>
            <a:endParaRPr/>
          </a:p>
        </p:txBody>
      </p:sp>
      <p:sp>
        <p:nvSpPr>
          <p:cNvPr id="236" name="文本框 235" descr="{&quot;isTemplate&quot;:true,&quot;type&quot;:&quot;text&quot;}"/>
          <p:cNvSpPr txBox="1"/>
          <p:nvPr/>
        </p:nvSpPr>
        <p:spPr>
          <a:xfrm>
            <a:off x="7505700" y="1571625"/>
            <a:ext cx="1895475" cy="8286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5400" b="1">
                <a:solidFill>
                  <a:srgbClr val="2563EB"/>
                </a:solidFill>
                <a:latin typeface="Microsoft YaHei"/>
                <a:ea typeface="Microsoft YaHei"/>
              </a:rPr>
              <a:t>7,037</a:t>
            </a:r>
            <a:endParaRPr/>
          </a:p>
        </p:txBody>
      </p:sp>
      <p:sp>
        <p:nvSpPr>
          <p:cNvPr id="237" name="文本框 236" descr="{&quot;isTemplate&quot;:true,&quot;type&quot;:&quot;text&quot;}"/>
          <p:cNvSpPr txBox="1"/>
          <p:nvPr/>
        </p:nvSpPr>
        <p:spPr>
          <a:xfrm>
            <a:off x="9477375" y="2114550"/>
            <a:ext cx="1200150" cy="285750"/>
          </a:xfrm>
          <a:prstGeom prst="rect">
            <a:avLst/>
          </a:prstGeom>
        </p:spPr>
        <p:txBody>
          <a:bodyPr wrap="none" lIns="0" tIns="0" rIns="0" bIns="57150"/>
          <a:lstStyle/>
          <a:p>
            <a:pPr>
              <a:lnSpc>
                <a:spcPct val="100000"/>
              </a:lnSpc>
            </a:pPr>
            <a:r>
              <a:rPr lang="zh-CN" sz="1350">
                <a:solidFill>
                  <a:srgbClr val="64748B"/>
                </a:solidFill>
                <a:latin typeface="Microsoft YaHei"/>
                <a:ea typeface="Microsoft YaHei"/>
              </a:rPr>
              <a:t>实有人口（人）</a:t>
            </a:r>
            <a:endParaRPr/>
          </a:p>
        </p:txBody>
      </p:sp>
      <p:sp>
        <p:nvSpPr>
          <p:cNvPr id="238" name="文本框 237" descr="{&quot;isTemplate&quot;:true,&quot;type&quot;:&quot;text&quot;}"/>
          <p:cNvSpPr txBox="1"/>
          <p:nvPr/>
        </p:nvSpPr>
        <p:spPr>
          <a:xfrm>
            <a:off x="7505700" y="2533650"/>
            <a:ext cx="4114800" cy="62865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60000"/>
              </a:lnSpc>
            </a:pP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常住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en-US" sz="1275" b="1">
                <a:solidFill>
                  <a:srgbClr val="1E293B"/>
                </a:solidFill>
                <a:latin typeface="Microsoft YaHei"/>
                <a:ea typeface="Microsoft YaHei"/>
              </a:rPr>
              <a:t>6,276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· </a:t>
            </a: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流动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en-US" sz="1275" b="1">
                <a:solidFill>
                  <a:srgbClr val="1E293B"/>
                </a:solidFill>
                <a:latin typeface="Microsoft YaHei"/>
                <a:ea typeface="Microsoft YaHei"/>
              </a:rPr>
              <a:t>761</a:t>
            </a: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，本地户籍占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87.2%</a:t>
            </a: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，人口结构一屏可读</a:t>
            </a:r>
            <a:endParaRPr/>
          </a:p>
        </p:txBody>
      </p:sp>
      <p:sp>
        <p:nvSpPr>
          <p:cNvPr id="239" name="矩形: 圆角 238"/>
          <p:cNvSpPr/>
          <p:nvPr/>
        </p:nvSpPr>
        <p:spPr>
          <a:xfrm>
            <a:off x="7505700" y="3438525"/>
            <a:ext cx="76200" cy="76200"/>
          </a:xfrm>
          <a:prstGeom prst="roundRect">
            <a:avLst>
              <a:gd name="adj" fmla="val 50000"/>
            </a:avLst>
          </a:prstGeom>
          <a:solidFill>
            <a:srgbClr val="2563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40" name="文本框 239" descr="{&quot;isTemplate&quot;:true,&quot;type&quot;:&quot;text&quot;}"/>
          <p:cNvSpPr txBox="1"/>
          <p:nvPr/>
        </p:nvSpPr>
        <p:spPr>
          <a:xfrm>
            <a:off x="7677150" y="3371850"/>
            <a:ext cx="3514725" cy="2000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实有房屋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en-US" sz="1275" b="1">
                <a:solidFill>
                  <a:srgbClr val="1E293B"/>
                </a:solidFill>
                <a:latin typeface="Microsoft YaHei"/>
                <a:ea typeface="Microsoft YaHei"/>
              </a:rPr>
              <a:t>2,009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所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· </a:t>
            </a: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出租房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en-US" sz="1275" b="1">
                <a:solidFill>
                  <a:srgbClr val="1E293B"/>
                </a:solidFill>
                <a:latin typeface="Microsoft YaHei"/>
                <a:ea typeface="Microsoft YaHei"/>
              </a:rPr>
              <a:t>301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户（在租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200</a:t>
            </a: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）</a:t>
            </a:r>
            <a:endParaRPr/>
          </a:p>
        </p:txBody>
      </p:sp>
      <p:sp>
        <p:nvSpPr>
          <p:cNvPr id="241" name="矩形: 圆角 240"/>
          <p:cNvSpPr/>
          <p:nvPr/>
        </p:nvSpPr>
        <p:spPr>
          <a:xfrm>
            <a:off x="7505700" y="3771900"/>
            <a:ext cx="76200" cy="76200"/>
          </a:xfrm>
          <a:prstGeom prst="roundRect">
            <a:avLst>
              <a:gd name="adj" fmla="val 50000"/>
            </a:avLst>
          </a:prstGeom>
          <a:solidFill>
            <a:srgbClr val="2563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42" name="文本框 241" descr="{&quot;isTemplate&quot;:true,&quot;type&quot;:&quot;text&quot;}"/>
          <p:cNvSpPr txBox="1"/>
          <p:nvPr/>
        </p:nvSpPr>
        <p:spPr>
          <a:xfrm>
            <a:off x="7677150" y="3705225"/>
            <a:ext cx="2714625" cy="2000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重点关注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en-US" sz="1275" b="1">
                <a:solidFill>
                  <a:srgbClr val="1E293B"/>
                </a:solidFill>
                <a:latin typeface="Microsoft YaHei"/>
                <a:ea typeface="Microsoft YaHei"/>
              </a:rPr>
              <a:t>577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人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· 11 </a:t>
            </a: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类标签分类管理</a:t>
            </a:r>
            <a:endParaRPr/>
          </a:p>
        </p:txBody>
      </p:sp>
      <p:sp>
        <p:nvSpPr>
          <p:cNvPr id="243" name="矩形: 圆角 242"/>
          <p:cNvSpPr/>
          <p:nvPr/>
        </p:nvSpPr>
        <p:spPr>
          <a:xfrm>
            <a:off x="7505700" y="4105275"/>
            <a:ext cx="76200" cy="76200"/>
          </a:xfrm>
          <a:prstGeom prst="roundRect">
            <a:avLst>
              <a:gd name="adj" fmla="val 50000"/>
            </a:avLst>
          </a:prstGeom>
          <a:solidFill>
            <a:srgbClr val="2563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44" name="文本框 243" descr="{&quot;isTemplate&quot;:true,&quot;type&quot;:&quot;text&quot;}"/>
          <p:cNvSpPr txBox="1"/>
          <p:nvPr/>
        </p:nvSpPr>
        <p:spPr>
          <a:xfrm>
            <a:off x="7677150" y="4038600"/>
            <a:ext cx="2676525" cy="2000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涉房屋纠纷事件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en-US" sz="1275" b="1">
                <a:solidFill>
                  <a:srgbClr val="1E293B"/>
                </a:solidFill>
                <a:latin typeface="Microsoft YaHei"/>
                <a:ea typeface="Microsoft YaHei"/>
              </a:rPr>
              <a:t>3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起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· 11 </a:t>
            </a: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类归口管控</a:t>
            </a:r>
            <a:endParaRPr/>
          </a:p>
        </p:txBody>
      </p:sp>
      <p:sp>
        <p:nvSpPr>
          <p:cNvPr id="245" name="矩形: 圆角 244"/>
          <p:cNvSpPr/>
          <p:nvPr/>
        </p:nvSpPr>
        <p:spPr>
          <a:xfrm>
            <a:off x="7505700" y="4438650"/>
            <a:ext cx="76200" cy="76200"/>
          </a:xfrm>
          <a:prstGeom prst="roundRect">
            <a:avLst>
              <a:gd name="adj" fmla="val 50000"/>
            </a:avLst>
          </a:prstGeom>
          <a:solidFill>
            <a:srgbClr val="2563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46" name="文本框 245" descr="{&quot;isTemplate&quot;:true,&quot;type&quot;:&quot;text&quot;}"/>
          <p:cNvSpPr txBox="1"/>
          <p:nvPr/>
        </p:nvSpPr>
        <p:spPr>
          <a:xfrm>
            <a:off x="7677150" y="4371975"/>
            <a:ext cx="3295650" cy="2000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12 </a:t>
            </a: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个行政村责任区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· </a:t>
            </a: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逐村查看人口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/ </a:t>
            </a: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房屋底数</a:t>
            </a:r>
            <a:endParaRPr/>
          </a:p>
        </p:txBody>
      </p:sp>
      <p:sp>
        <p:nvSpPr>
          <p:cNvPr id="247" name="矩形: 圆角 246"/>
          <p:cNvSpPr/>
          <p:nvPr/>
        </p:nvSpPr>
        <p:spPr>
          <a:xfrm>
            <a:off x="7505700" y="4800600"/>
            <a:ext cx="4114800" cy="857250"/>
          </a:xfrm>
          <a:prstGeom prst="roundRect">
            <a:avLst>
              <a:gd name="adj" fmla="val 8889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48" name="文本框 247" descr="{&quot;isTemplate&quot;:true,&quot;type&quot;:&quot;text&quot;}"/>
          <p:cNvSpPr txBox="1"/>
          <p:nvPr/>
        </p:nvSpPr>
        <p:spPr>
          <a:xfrm>
            <a:off x="7677150" y="4933950"/>
            <a:ext cx="3771900" cy="59055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0000"/>
              </a:lnSpc>
            </a:pP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值班员无需切换系统：</a:t>
            </a:r>
            <a:r>
              <a:rPr lang="zh-CN" sz="1275" b="1">
                <a:solidFill>
                  <a:srgbClr val="2563EB"/>
                </a:solidFill>
                <a:latin typeface="Microsoft YaHei"/>
                <a:ea typeface="Microsoft YaHei"/>
              </a:rPr>
              <a:t>人口、房屋、人员、事件四类底数同屏</a:t>
            </a: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，接警研判直接开图</a:t>
            </a:r>
            <a:endParaRPr/>
          </a:p>
        </p:txBody>
      </p:sp>
      <p:sp>
        <p:nvSpPr>
          <p:cNvPr id="249" name="文本框 248" descr="{&quot;isTemplate&quot;:true,&quot;type&quot;:&quot;text&quot;}"/>
          <p:cNvSpPr txBox="1"/>
          <p:nvPr/>
        </p:nvSpPr>
        <p:spPr>
          <a:xfrm>
            <a:off x="9744075" y="6467475"/>
            <a:ext cx="1876425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户盾人口信息综合管控系统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· 04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60, background: '#FFFFFF', position: 'relative' }}&gt;&#10;  &lt;Text style={{ fontSize: 14, color: '#2563EB', letterSpacing: 3, fontWeight: 'bold' }}&gt;01 · 指挥大屏&lt;/Text&gt;&#10;  &lt;Text style={{ fontSize: 32, fontWeight: 'bold', color: '#0B1F3A', marginTop: 8 }}&gt;以房管人：空间一张图&lt;/Text&gt;&#10;  &lt;Box style={{ height: 1, background: '#E5E7EB', marginTop: 16 }} /&gt;&#10;  &lt;Box style={{ flexDirection: 'row', gap: 32, marginTop: 22, height: 478 }}&gt;&#10;    &lt;Box style={{ width: 600 }}&gt;&#10;      &lt;Image src=&quot;assets/sup_map.png&quot; style={{ width: 600, height: 446, objectFit: 'cover', borderRadius: 8, border: '1px solid #E5E7EB' }} /&gt;&#10;      &lt;Text style={{ fontSize: 14, color: '#94A3B8', marginTop: 10, textAlign: 'center' }}&gt;全辖区卫星图：2,009 所房屋逐所落点，按关注等级分色标注&lt;/Text&gt;&#10;    &lt;/Box&gt;&#10;    &lt;Box style={{ flex: 1, flexDirection: 'column', justifyContent: 'flex-start' }}&gt;&#10;      &lt;Box style={{ flexDirection: 'column', gap: 15 }}&gt;&#10;        &lt;Box&gt;&#10;          &lt;Text style={{ fontSize: 20, fontWeight: 'bold', color: '#0B1F3A' }}&gt;房屋点位 / 重点人员 · 双视图切换&lt;/Text&gt;&#10;          &lt;Text style={{ fontSize: 16, color: '#475569', lineHeight: 1.55, marginTop: 5 }}&gt;一键切换视角，风险点位直接跳入眼帘&lt;/Text&gt;&#10;        &lt;/Box&gt;&#10;        &lt;Box&gt;&#10;          &lt;Text style={{ fontSize: 20, fontWeight: 'bold', color: '#0B1F3A' }}&gt;12 个行政村逐村联动&lt;/Text&gt;&#10;          &lt;Text style={{ fontSize: 16, color: '#475569', lineHeight: 1.55, marginTop: 5 }}&gt;点击村庄列表即飞入村界，房屋数 / 人口数成对展示&lt;/Text&gt;&#10;        &lt;/Box&gt;&#10;        &lt;Box&gt;&#10;          &lt;Text style={{ fontSize: 20, fontWeight: 'bold', color: '#0B1F3A' }}&gt;房屋 - 人员 - 事件全关联&lt;/Text&gt;&#10;          &lt;Text style={{ fontSize: 16, color: '#475569', lineHeight: 1.55, marginTop: 5 }}&gt;点击点位即看居住人员、出租状态与历史事件&lt;/Text&gt;&#10;        &lt;/Box&gt;&#10;        &lt;Box&gt;&#10;          &lt;Text style={{ fontSize: 20, fontWeight: 'bold', color: '#0B1F3A' }}&gt;核查进度同屏可见&lt;/Text&gt;&#10;          &lt;Text style={{ fontSize: 16, color: '#475569', lineHeight: 1.55, marginTop: 5 }}&gt;按村展示&quot;已核实 · 未核实&quot;进度条，走访有的放矢&lt;/Text&gt;&#10;        &lt;/Box&gt;&#10;      &lt;/Box&gt;&#10;      &lt;Box style={{ background: '#EFF6FF', borderRadius: 8, padding: '12px 16px', marginTop: 18 }}&gt;&#10;        &lt;Text style={{ fontSize: 16, color: '#1E293B', lineHeight: 1.5 }}&gt;空间维度让底数&lt;span style={{ fontWeight: 'bold', color: '#2563EB' }}&gt;看得见、找得到&lt;/span&gt;：出租房 301 户、重点关注 577 人图上一目了然&lt;/Text&gt;&#10;      &lt;/Box&gt;&#10;    &lt;/Box&gt;&#10;  &lt;/Box&gt;&#10;  &lt;Box style={{ position: 'absolute', bottom: 24, right: 60 }}&gt;&#10;    &lt;Text style={{ fontSize: 14, color: '#94A3B8' }}&gt;户盾人口信息综合管控系统 · 05&lt;/Text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矩形 25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2" name="文本框 251" descr="{&quot;isTemplate&quot;:true,&quot;type&quot;:&quot;text&quot;}"/>
          <p:cNvSpPr txBox="1"/>
          <p:nvPr/>
        </p:nvSpPr>
        <p:spPr>
          <a:xfrm>
            <a:off x="571500" y="571500"/>
            <a:ext cx="110490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01 · </a:t>
            </a:r>
            <a:r>
              <a:rPr lang="zh-CN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指挥大屏</a:t>
            </a:r>
            <a:endParaRPr/>
          </a:p>
        </p:txBody>
      </p:sp>
      <p:sp>
        <p:nvSpPr>
          <p:cNvPr id="253" name="文本框 252" descr="{&quot;isTemplate&quot;:true,&quot;type&quot;:&quot;text&quot;}"/>
          <p:cNvSpPr txBox="1"/>
          <p:nvPr/>
        </p:nvSpPr>
        <p:spPr>
          <a:xfrm>
            <a:off x="571500" y="809625"/>
            <a:ext cx="11049000" cy="3714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2400" b="1">
                <a:solidFill>
                  <a:srgbClr val="0B1F3A"/>
                </a:solidFill>
                <a:latin typeface="Microsoft YaHei"/>
                <a:ea typeface="Microsoft YaHei"/>
              </a:rPr>
              <a:t>以房管人：空间一张图</a:t>
            </a:r>
            <a:endParaRPr/>
          </a:p>
        </p:txBody>
      </p:sp>
      <p:sp>
        <p:nvSpPr>
          <p:cNvPr id="254" name="矩形 253"/>
          <p:cNvSpPr/>
          <p:nvPr/>
        </p:nvSpPr>
        <p:spPr>
          <a:xfrm>
            <a:off x="571500" y="1333500"/>
            <a:ext cx="11049000" cy="9525"/>
          </a:xfrm>
          <a:prstGeom prst="rect">
            <a:avLst/>
          </a:prstGeom>
          <a:solidFill>
            <a:srgbClr val="E5E7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5" name="矩形 254"/>
          <p:cNvSpPr/>
          <p:nvPr/>
        </p:nvSpPr>
        <p:spPr>
          <a:xfrm>
            <a:off x="571500" y="1552575"/>
            <a:ext cx="5715000" cy="4248150"/>
          </a:xfrm>
          <a:prstGeom prst="rect">
            <a:avLst/>
          </a:prstGeom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256" name="图片 255"/>
          <p:cNvPicPr>
            <a:picLocks noChangeAspect="1"/>
          </p:cNvPicPr>
          <p:nvPr/>
        </p:nvPicPr>
        <p:blipFill>
          <a:blip r:embed="rId2"/>
          <a:srcRect l="21" r="21"/>
          <a:stretch>
            <a:fillRect/>
          </a:stretch>
        </p:blipFill>
        <p:spPr>
          <a:xfrm>
            <a:off x="571500" y="1552575"/>
            <a:ext cx="5715000" cy="4248150"/>
          </a:xfrm>
          <a:prstGeom prst="roundRect">
            <a:avLst>
              <a:gd name="adj" fmla="val 1794"/>
            </a:avLst>
          </a:prstGeom>
          <a:ln/>
        </p:spPr>
      </p:pic>
      <p:sp>
        <p:nvSpPr>
          <p:cNvPr id="257" name="文本框 256" descr="{&quot;isTemplate&quot;:true,&quot;type&quot;:&quot;text&quot;}"/>
          <p:cNvSpPr txBox="1"/>
          <p:nvPr/>
        </p:nvSpPr>
        <p:spPr>
          <a:xfrm>
            <a:off x="571500" y="5895975"/>
            <a:ext cx="57150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全辖区卫星图：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2,009 </a:t>
            </a: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所房屋逐所落点，按关注等级分色标注</a:t>
            </a:r>
            <a:endParaRPr/>
          </a:p>
        </p:txBody>
      </p:sp>
      <p:sp>
        <p:nvSpPr>
          <p:cNvPr id="258" name="文本框 257" descr="{&quot;isTemplate&quot;:true,&quot;type&quot;:&quot;text&quot;}"/>
          <p:cNvSpPr txBox="1"/>
          <p:nvPr/>
        </p:nvSpPr>
        <p:spPr>
          <a:xfrm>
            <a:off x="6591300" y="1552575"/>
            <a:ext cx="5029200" cy="2286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500" b="1">
                <a:solidFill>
                  <a:srgbClr val="0B1F3A"/>
                </a:solidFill>
                <a:latin typeface="Microsoft YaHei"/>
                <a:ea typeface="Microsoft YaHei"/>
              </a:rPr>
              <a:t>房屋点位</a:t>
            </a:r>
            <a:r>
              <a:rPr lang="en-US" sz="1500" b="1">
                <a:solidFill>
                  <a:srgbClr val="0B1F3A"/>
                </a:solidFill>
                <a:latin typeface="Microsoft YaHei"/>
                <a:ea typeface="Microsoft YaHei"/>
              </a:rPr>
              <a:t> / </a:t>
            </a:r>
            <a:r>
              <a:rPr lang="zh-CN" sz="1500" b="1">
                <a:solidFill>
                  <a:srgbClr val="0B1F3A"/>
                </a:solidFill>
                <a:latin typeface="Microsoft YaHei"/>
                <a:ea typeface="Microsoft YaHei"/>
              </a:rPr>
              <a:t>重点人员</a:t>
            </a:r>
            <a:r>
              <a:rPr lang="en-US" sz="1500" b="1">
                <a:solidFill>
                  <a:srgbClr val="0B1F3A"/>
                </a:solidFill>
                <a:latin typeface="Microsoft YaHei"/>
                <a:ea typeface="Microsoft YaHei"/>
              </a:rPr>
              <a:t> · </a:t>
            </a:r>
            <a:r>
              <a:rPr lang="zh-CN" sz="1500" b="1">
                <a:solidFill>
                  <a:srgbClr val="0B1F3A"/>
                </a:solidFill>
                <a:latin typeface="Microsoft YaHei"/>
                <a:ea typeface="Microsoft YaHei"/>
              </a:rPr>
              <a:t>双视图切换</a:t>
            </a:r>
            <a:endParaRPr/>
          </a:p>
        </p:txBody>
      </p:sp>
      <p:sp>
        <p:nvSpPr>
          <p:cNvPr id="259" name="文本框 258" descr="{&quot;isTemplate&quot;:true,&quot;type&quot;:&quot;text&quot;}"/>
          <p:cNvSpPr txBox="1"/>
          <p:nvPr/>
        </p:nvSpPr>
        <p:spPr>
          <a:xfrm>
            <a:off x="6591300" y="1828800"/>
            <a:ext cx="502920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一键切换视角，风险点位直接跳入眼帘</a:t>
            </a:r>
            <a:endParaRPr/>
          </a:p>
        </p:txBody>
      </p:sp>
      <p:sp>
        <p:nvSpPr>
          <p:cNvPr id="260" name="文本框 259" descr="{&quot;isTemplate&quot;:true,&quot;type&quot;:&quot;text&quot;}"/>
          <p:cNvSpPr txBox="1"/>
          <p:nvPr/>
        </p:nvSpPr>
        <p:spPr>
          <a:xfrm>
            <a:off x="6591300" y="2257425"/>
            <a:ext cx="5029200" cy="2286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500" b="1">
                <a:solidFill>
                  <a:srgbClr val="0B1F3A"/>
                </a:solidFill>
                <a:latin typeface="Microsoft YaHei"/>
                <a:ea typeface="Microsoft YaHei"/>
              </a:rPr>
              <a:t>12 </a:t>
            </a:r>
            <a:r>
              <a:rPr lang="zh-CN" sz="1500" b="1">
                <a:solidFill>
                  <a:srgbClr val="0B1F3A"/>
                </a:solidFill>
                <a:latin typeface="Microsoft YaHei"/>
                <a:ea typeface="Microsoft YaHei"/>
              </a:rPr>
              <a:t>个行政村逐村联动</a:t>
            </a:r>
            <a:endParaRPr/>
          </a:p>
        </p:txBody>
      </p:sp>
      <p:sp>
        <p:nvSpPr>
          <p:cNvPr id="261" name="文本框 260" descr="{&quot;isTemplate&quot;:true,&quot;type&quot;:&quot;text&quot;}"/>
          <p:cNvSpPr txBox="1"/>
          <p:nvPr/>
        </p:nvSpPr>
        <p:spPr>
          <a:xfrm>
            <a:off x="6591300" y="2533650"/>
            <a:ext cx="502920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点击村庄列表即飞入村界，房屋数</a:t>
            </a:r>
            <a:r>
              <a:rPr lang="en-US" sz="1200">
                <a:solidFill>
                  <a:srgbClr val="475569"/>
                </a:solidFill>
                <a:latin typeface="Microsoft YaHei"/>
                <a:ea typeface="Microsoft YaHei"/>
              </a:rPr>
              <a:t> / </a:t>
            </a: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人口数成对展示</a:t>
            </a:r>
            <a:endParaRPr/>
          </a:p>
        </p:txBody>
      </p:sp>
      <p:sp>
        <p:nvSpPr>
          <p:cNvPr id="262" name="文本框 261" descr="{&quot;isTemplate&quot;:true,&quot;type&quot;:&quot;text&quot;}"/>
          <p:cNvSpPr txBox="1"/>
          <p:nvPr/>
        </p:nvSpPr>
        <p:spPr>
          <a:xfrm>
            <a:off x="6591300" y="2962275"/>
            <a:ext cx="5029200" cy="2286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500" b="1">
                <a:solidFill>
                  <a:srgbClr val="0B1F3A"/>
                </a:solidFill>
                <a:latin typeface="Microsoft YaHei"/>
                <a:ea typeface="Microsoft YaHei"/>
              </a:rPr>
              <a:t>房屋</a:t>
            </a:r>
            <a:r>
              <a:rPr lang="en-US" sz="1500" b="1">
                <a:solidFill>
                  <a:srgbClr val="0B1F3A"/>
                </a:solidFill>
                <a:latin typeface="Microsoft YaHei"/>
                <a:ea typeface="Microsoft YaHei"/>
              </a:rPr>
              <a:t> - </a:t>
            </a:r>
            <a:r>
              <a:rPr lang="zh-CN" sz="1500" b="1">
                <a:solidFill>
                  <a:srgbClr val="0B1F3A"/>
                </a:solidFill>
                <a:latin typeface="Microsoft YaHei"/>
                <a:ea typeface="Microsoft YaHei"/>
              </a:rPr>
              <a:t>人员</a:t>
            </a:r>
            <a:r>
              <a:rPr lang="en-US" sz="1500" b="1">
                <a:solidFill>
                  <a:srgbClr val="0B1F3A"/>
                </a:solidFill>
                <a:latin typeface="Microsoft YaHei"/>
                <a:ea typeface="Microsoft YaHei"/>
              </a:rPr>
              <a:t> - </a:t>
            </a:r>
            <a:r>
              <a:rPr lang="zh-CN" sz="1500" b="1">
                <a:solidFill>
                  <a:srgbClr val="0B1F3A"/>
                </a:solidFill>
                <a:latin typeface="Microsoft YaHei"/>
                <a:ea typeface="Microsoft YaHei"/>
              </a:rPr>
              <a:t>事件全关联</a:t>
            </a:r>
            <a:endParaRPr/>
          </a:p>
        </p:txBody>
      </p:sp>
      <p:sp>
        <p:nvSpPr>
          <p:cNvPr id="263" name="文本框 262" descr="{&quot;isTemplate&quot;:true,&quot;type&quot;:&quot;text&quot;}"/>
          <p:cNvSpPr txBox="1"/>
          <p:nvPr/>
        </p:nvSpPr>
        <p:spPr>
          <a:xfrm>
            <a:off x="6591300" y="3238500"/>
            <a:ext cx="502920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点击点位即看居住人员、出租状态与历史事件</a:t>
            </a:r>
            <a:endParaRPr/>
          </a:p>
        </p:txBody>
      </p:sp>
      <p:sp>
        <p:nvSpPr>
          <p:cNvPr id="264" name="文本框 263" descr="{&quot;isTemplate&quot;:true,&quot;type&quot;:&quot;text&quot;}"/>
          <p:cNvSpPr txBox="1"/>
          <p:nvPr/>
        </p:nvSpPr>
        <p:spPr>
          <a:xfrm>
            <a:off x="6591300" y="3667125"/>
            <a:ext cx="5029200" cy="2286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500" b="1">
                <a:solidFill>
                  <a:srgbClr val="0B1F3A"/>
                </a:solidFill>
                <a:latin typeface="Microsoft YaHei"/>
                <a:ea typeface="Microsoft YaHei"/>
              </a:rPr>
              <a:t>核查进度同屏可见</a:t>
            </a:r>
            <a:endParaRPr/>
          </a:p>
        </p:txBody>
      </p:sp>
      <p:sp>
        <p:nvSpPr>
          <p:cNvPr id="265" name="文本框 264" descr="{&quot;isTemplate&quot;:true,&quot;type&quot;:&quot;text&quot;}"/>
          <p:cNvSpPr txBox="1"/>
          <p:nvPr/>
        </p:nvSpPr>
        <p:spPr>
          <a:xfrm>
            <a:off x="6591300" y="3943350"/>
            <a:ext cx="502920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按村展示</a:t>
            </a:r>
            <a:r>
              <a:rPr lang="en-US" sz="1200">
                <a:solidFill>
                  <a:srgbClr val="475569"/>
                </a:solidFill>
                <a:latin typeface="Microsoft YaHei"/>
                <a:ea typeface="Microsoft YaHei"/>
              </a:rPr>
              <a:t>"</a:t>
            </a: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已核实</a:t>
            </a:r>
            <a:r>
              <a:rPr lang="en-US" sz="1200">
                <a:solidFill>
                  <a:srgbClr val="475569"/>
                </a:solidFill>
                <a:latin typeface="Microsoft YaHei"/>
                <a:ea typeface="Microsoft YaHei"/>
              </a:rPr>
              <a:t> · </a:t>
            </a: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未核实</a:t>
            </a:r>
            <a:r>
              <a:rPr lang="en-US" sz="1200">
                <a:solidFill>
                  <a:srgbClr val="475569"/>
                </a:solidFill>
                <a:latin typeface="Microsoft YaHei"/>
                <a:ea typeface="Microsoft YaHei"/>
              </a:rPr>
              <a:t>"</a:t>
            </a: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进度条，走访有的放矢</a:t>
            </a:r>
            <a:endParaRPr/>
          </a:p>
        </p:txBody>
      </p:sp>
      <p:sp>
        <p:nvSpPr>
          <p:cNvPr id="266" name="矩形: 圆角 265"/>
          <p:cNvSpPr/>
          <p:nvPr/>
        </p:nvSpPr>
        <p:spPr>
          <a:xfrm>
            <a:off x="6591300" y="4400550"/>
            <a:ext cx="5029200" cy="781050"/>
          </a:xfrm>
          <a:prstGeom prst="roundRect">
            <a:avLst>
              <a:gd name="adj" fmla="val 9756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67" name="文本框 266" descr="{&quot;isTemplate&quot;:true,&quot;type&quot;:&quot;text&quot;}"/>
          <p:cNvSpPr txBox="1"/>
          <p:nvPr/>
        </p:nvSpPr>
        <p:spPr>
          <a:xfrm>
            <a:off x="6743700" y="4514850"/>
            <a:ext cx="4724400" cy="55245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空间维度让底数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看得见、找得到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：出租房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301 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户、重点关注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577 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人图上一目了然</a:t>
            </a:r>
            <a:endParaRPr/>
          </a:p>
        </p:txBody>
      </p:sp>
      <p:sp>
        <p:nvSpPr>
          <p:cNvPr id="268" name="文本框 267" descr="{&quot;isTemplate&quot;:true,&quot;type&quot;:&quot;text&quot;}"/>
          <p:cNvSpPr txBox="1"/>
          <p:nvPr/>
        </p:nvSpPr>
        <p:spPr>
          <a:xfrm>
            <a:off x="9744075" y="6467475"/>
            <a:ext cx="1876425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户盾人口信息综合管控系统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· 05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60, background: '#FFFFFF', position: 'relative' }}&gt;&#10;  &lt;Text style={{ fontSize: 14, color: '#2563EB', letterSpacing: 3, fontWeight: 'bold' }}&gt;01 · 指挥大屏&lt;/Text&gt;&#10;  &lt;Text style={{ fontSize: 32, fontWeight: 'bold', color: '#0B1F3A', marginTop: 8 }}&gt;重点关注：11 类人员分类跟踪&lt;/Text&gt;&#10;  &lt;Box style={{ height: 1, background: '#E5E7EB', marginTop: 16 }} /&gt;&#10;  &lt;Box style={{ flexDirection: 'row', gap: 30, marginTop: 22, height: 478 }}&gt;&#10;    &lt;Box style={{ flex: 1, flexDirection: 'column' }}&gt;&#10;      &lt;Box style={{ flexDirection: 'row', alignItems: 'flex-end', gap: 10 }}&gt;&#10;        &lt;Text style={{ fontSize: 84, fontWeight: 'bold', color: '#F59E0B', lineHeight: 1 }}&gt;577&lt;/Text&gt;&#10;        &lt;Text style={{ fontSize: 18, color: '#64748B', paddingBottom: 10 }}&gt;重点关注人员（人 / 11 类）&lt;/Text&gt;&#10;      &lt;/Box&gt;&#10;      &lt;Text style={{ fontSize: 17, color: '#1E293B', lineHeight: 1.6, marginTop: 14 }}&gt;&#10;        按风险等级分高 / 中 / 低三级管理，纳入、解除全程留痕；地图分色落点，风险人员位置即点即得&#10;      &lt;/Text&gt;&#10;      &lt;Box style={{ flexDirection: 'row', flexWrap: 'wrap', gap: 10, marginTop: 20 }}&gt;&#10;        {[&#10;          ['涉毒', 64], ['精神障碍患者', 68], ['社区矫正', 58], ['有犯罪记录', 63],&#10;          ['涉诈', 56], ['高危流动人口', 56], ['刑满释放', 55], ['独居老人', 55],&#10;          ['涉赌', 51], ['重点上访', 51],&#10;        ].map(([n, v]) =&gt; (&#10;          &lt;Box key={n} style={{ background: '#EFF6FF', borderRadius: 8, padding: '8px 14px' }}&gt;&#10;            &lt;Text style={{ fontSize: 16, color: '#1E293B' }}&gt;{n} &lt;span style={{ fontWeight: 'bold', color: '#2563EB' }}&gt;{v}&lt;/span&gt;&lt;/Text&gt;&#10;          &lt;/Box&gt;&#10;        ))}&#10;      &lt;/Box&gt;&#10;      &lt;Box style={{ background: '#EFF6FF', borderRadius: 8, padding: '12px 16px', marginTop: 22 }}&gt;&#10;        &lt;Text style={{ fontSize: 16, color: '#1E293B', lineHeight: 1.5 }}&gt;大屏右栏与风险管控面板联动：&lt;span style={{ fontWeight: 'bold', color: '#2563EB' }}&gt;人员标签 → 地图点位 → 走访核查&lt;/span&gt; 一步到位&lt;/Text&gt;&#10;      &lt;/Box&gt;&#10;    &lt;/Box&gt;&#10;    &lt;Box style={{ width: 286, alignItems: 'center' }}&gt;&#10;      &lt;Image src=&quot;assets/sup_right.png&quot; style={{ width: 286, height: 478, objectFit: 'cover', borderRadius: 8, border: '1px solid #E5E7EB' }} /&gt;&#10;    &lt;/Box&gt;&#10;  &lt;/Box&gt;&#10;  &lt;Box style={{ position: 'absolute', bottom: 24, right: 60 }}&gt;&#10;    &lt;Text style={{ fontSize: 14, color: '#94A3B8' }}&gt;户盾人口信息综合管控系统 · 06&lt;/Text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矩形 26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71" name="文本框 270" descr="{&quot;isTemplate&quot;:true,&quot;type&quot;:&quot;text&quot;}"/>
          <p:cNvSpPr txBox="1"/>
          <p:nvPr/>
        </p:nvSpPr>
        <p:spPr>
          <a:xfrm>
            <a:off x="571500" y="571500"/>
            <a:ext cx="110490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01 · </a:t>
            </a:r>
            <a:r>
              <a:rPr lang="zh-CN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指挥大屏</a:t>
            </a:r>
            <a:endParaRPr/>
          </a:p>
        </p:txBody>
      </p:sp>
      <p:sp>
        <p:nvSpPr>
          <p:cNvPr id="272" name="文本框 271" descr="{&quot;isTemplate&quot;:true,&quot;type&quot;:&quot;text&quot;}"/>
          <p:cNvSpPr txBox="1"/>
          <p:nvPr/>
        </p:nvSpPr>
        <p:spPr>
          <a:xfrm>
            <a:off x="571500" y="809625"/>
            <a:ext cx="11049000" cy="3714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2400" b="1">
                <a:solidFill>
                  <a:srgbClr val="0B1F3A"/>
                </a:solidFill>
                <a:latin typeface="Microsoft YaHei"/>
                <a:ea typeface="Microsoft YaHei"/>
              </a:rPr>
              <a:t>重点关注：</a:t>
            </a:r>
            <a:r>
              <a:rPr lang="en-US" sz="2400" b="1">
                <a:solidFill>
                  <a:srgbClr val="0B1F3A"/>
                </a:solidFill>
                <a:latin typeface="Microsoft YaHei"/>
                <a:ea typeface="Microsoft YaHei"/>
              </a:rPr>
              <a:t>11 </a:t>
            </a:r>
            <a:r>
              <a:rPr lang="zh-CN" sz="2400" b="1">
                <a:solidFill>
                  <a:srgbClr val="0B1F3A"/>
                </a:solidFill>
                <a:latin typeface="Microsoft YaHei"/>
                <a:ea typeface="Microsoft YaHei"/>
              </a:rPr>
              <a:t>类人员分类跟踪</a:t>
            </a:r>
            <a:endParaRPr/>
          </a:p>
        </p:txBody>
      </p:sp>
      <p:sp>
        <p:nvSpPr>
          <p:cNvPr id="273" name="矩形 272"/>
          <p:cNvSpPr/>
          <p:nvPr/>
        </p:nvSpPr>
        <p:spPr>
          <a:xfrm>
            <a:off x="571500" y="1333500"/>
            <a:ext cx="11049000" cy="9525"/>
          </a:xfrm>
          <a:prstGeom prst="rect">
            <a:avLst/>
          </a:prstGeom>
          <a:solidFill>
            <a:srgbClr val="E5E7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74" name="文本框 273" descr="{&quot;isTemplate&quot;:true,&quot;type&quot;:&quot;text&quot;}"/>
          <p:cNvSpPr txBox="1"/>
          <p:nvPr/>
        </p:nvSpPr>
        <p:spPr>
          <a:xfrm>
            <a:off x="571500" y="1552575"/>
            <a:ext cx="1485900" cy="9620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6300" b="1">
                <a:solidFill>
                  <a:srgbClr val="F59E0B"/>
                </a:solidFill>
                <a:latin typeface="Microsoft YaHei"/>
                <a:ea typeface="Microsoft YaHei"/>
              </a:rPr>
              <a:t>577</a:t>
            </a:r>
            <a:endParaRPr/>
          </a:p>
        </p:txBody>
      </p:sp>
      <p:sp>
        <p:nvSpPr>
          <p:cNvPr id="275" name="文本框 274" descr="{&quot;isTemplate&quot;:true,&quot;type&quot;:&quot;text&quot;}"/>
          <p:cNvSpPr txBox="1"/>
          <p:nvPr/>
        </p:nvSpPr>
        <p:spPr>
          <a:xfrm>
            <a:off x="2152650" y="2209800"/>
            <a:ext cx="2143125" cy="304800"/>
          </a:xfrm>
          <a:prstGeom prst="rect">
            <a:avLst/>
          </a:prstGeom>
        </p:spPr>
        <p:txBody>
          <a:bodyPr wrap="none" lIns="0" tIns="0" rIns="0" bIns="71438"/>
          <a:lstStyle/>
          <a:p>
            <a:pPr>
              <a:lnSpc>
                <a:spcPct val="100000"/>
              </a:lnSpc>
            </a:pPr>
            <a:r>
              <a:rPr lang="zh-CN" sz="1350">
                <a:solidFill>
                  <a:srgbClr val="64748B"/>
                </a:solidFill>
                <a:latin typeface="Microsoft YaHei"/>
                <a:ea typeface="Microsoft YaHei"/>
              </a:rPr>
              <a:t>重点关注人员（人</a:t>
            </a:r>
            <a:r>
              <a:rPr lang="en-US" sz="1350">
                <a:solidFill>
                  <a:srgbClr val="64748B"/>
                </a:solidFill>
                <a:latin typeface="Microsoft YaHei"/>
                <a:ea typeface="Microsoft YaHei"/>
              </a:rPr>
              <a:t> / 11 </a:t>
            </a:r>
            <a:r>
              <a:rPr lang="zh-CN" sz="1350">
                <a:solidFill>
                  <a:srgbClr val="64748B"/>
                </a:solidFill>
                <a:latin typeface="Microsoft YaHei"/>
                <a:ea typeface="Microsoft YaHei"/>
              </a:rPr>
              <a:t>类）</a:t>
            </a:r>
            <a:endParaRPr/>
          </a:p>
        </p:txBody>
      </p:sp>
      <p:sp>
        <p:nvSpPr>
          <p:cNvPr id="276" name="文本框 275" descr="{&quot;isTemplate&quot;:true,&quot;type&quot;:&quot;text&quot;}"/>
          <p:cNvSpPr txBox="1"/>
          <p:nvPr/>
        </p:nvSpPr>
        <p:spPr>
          <a:xfrm>
            <a:off x="571500" y="2647950"/>
            <a:ext cx="8039100" cy="3143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60000"/>
              </a:lnSpc>
            </a:pP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按风险等级分高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/ </a:t>
            </a: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中</a:t>
            </a:r>
            <a:r>
              <a:rPr lang="en-US" sz="1275">
                <a:solidFill>
                  <a:srgbClr val="1E293B"/>
                </a:solidFill>
                <a:latin typeface="Microsoft YaHei"/>
                <a:ea typeface="Microsoft YaHei"/>
              </a:rPr>
              <a:t> / </a:t>
            </a:r>
            <a:r>
              <a:rPr lang="zh-CN" sz="1275">
                <a:solidFill>
                  <a:srgbClr val="1E293B"/>
                </a:solidFill>
                <a:latin typeface="Microsoft YaHei"/>
                <a:ea typeface="Microsoft YaHei"/>
              </a:rPr>
              <a:t>低三级管理，纳入、解除全程留痕；地图分色落点，风险人员位置即点即得</a:t>
            </a:r>
            <a:endParaRPr/>
          </a:p>
        </p:txBody>
      </p:sp>
      <p:sp>
        <p:nvSpPr>
          <p:cNvPr id="277" name="矩形: 圆角 276"/>
          <p:cNvSpPr/>
          <p:nvPr/>
        </p:nvSpPr>
        <p:spPr>
          <a:xfrm>
            <a:off x="571500" y="3152775"/>
            <a:ext cx="809625" cy="342900"/>
          </a:xfrm>
          <a:prstGeom prst="roundRect">
            <a:avLst>
              <a:gd name="adj" fmla="val 22222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78" name="文本框 277" descr="{&quot;isTemplate&quot;:true,&quot;type&quot;:&quot;text&quot;}"/>
          <p:cNvSpPr txBox="1"/>
          <p:nvPr/>
        </p:nvSpPr>
        <p:spPr>
          <a:xfrm>
            <a:off x="704850" y="3228975"/>
            <a:ext cx="542925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涉毒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en-US" sz="1200" b="1">
                <a:solidFill>
                  <a:srgbClr val="2563EB"/>
                </a:solidFill>
                <a:latin typeface="Microsoft YaHei"/>
                <a:ea typeface="Microsoft YaHei"/>
              </a:rPr>
              <a:t>64</a:t>
            </a:r>
            <a:endParaRPr/>
          </a:p>
        </p:txBody>
      </p:sp>
      <p:sp>
        <p:nvSpPr>
          <p:cNvPr id="279" name="矩形: 圆角 278"/>
          <p:cNvSpPr/>
          <p:nvPr/>
        </p:nvSpPr>
        <p:spPr>
          <a:xfrm>
            <a:off x="1476375" y="3152775"/>
            <a:ext cx="1419225" cy="342900"/>
          </a:xfrm>
          <a:prstGeom prst="roundRect">
            <a:avLst>
              <a:gd name="adj" fmla="val 22222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80" name="文本框 279" descr="{&quot;isTemplate&quot;:true,&quot;type&quot;:&quot;text&quot;}"/>
          <p:cNvSpPr txBox="1"/>
          <p:nvPr/>
        </p:nvSpPr>
        <p:spPr>
          <a:xfrm>
            <a:off x="1609725" y="3228975"/>
            <a:ext cx="1152525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精神障碍患者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en-US" sz="1200" b="1">
                <a:solidFill>
                  <a:srgbClr val="2563EB"/>
                </a:solidFill>
                <a:latin typeface="Microsoft YaHei"/>
                <a:ea typeface="Microsoft YaHei"/>
              </a:rPr>
              <a:t>68</a:t>
            </a:r>
            <a:endParaRPr/>
          </a:p>
        </p:txBody>
      </p:sp>
      <p:sp>
        <p:nvSpPr>
          <p:cNvPr id="281" name="矩形: 圆角 280"/>
          <p:cNvSpPr/>
          <p:nvPr/>
        </p:nvSpPr>
        <p:spPr>
          <a:xfrm>
            <a:off x="2990850" y="3152775"/>
            <a:ext cx="1114425" cy="342900"/>
          </a:xfrm>
          <a:prstGeom prst="roundRect">
            <a:avLst>
              <a:gd name="adj" fmla="val 22222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82" name="文本框 281" descr="{&quot;isTemplate&quot;:true,&quot;type&quot;:&quot;text&quot;}"/>
          <p:cNvSpPr txBox="1"/>
          <p:nvPr/>
        </p:nvSpPr>
        <p:spPr>
          <a:xfrm>
            <a:off x="3124200" y="3228975"/>
            <a:ext cx="847725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社区矫正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en-US" sz="1200" b="1">
                <a:solidFill>
                  <a:srgbClr val="2563EB"/>
                </a:solidFill>
                <a:latin typeface="Microsoft YaHei"/>
                <a:ea typeface="Microsoft YaHei"/>
              </a:rPr>
              <a:t>58</a:t>
            </a:r>
            <a:endParaRPr/>
          </a:p>
        </p:txBody>
      </p:sp>
      <p:sp>
        <p:nvSpPr>
          <p:cNvPr id="283" name="矩形: 圆角 282"/>
          <p:cNvSpPr/>
          <p:nvPr/>
        </p:nvSpPr>
        <p:spPr>
          <a:xfrm>
            <a:off x="4200525" y="3152775"/>
            <a:ext cx="1266825" cy="342900"/>
          </a:xfrm>
          <a:prstGeom prst="roundRect">
            <a:avLst>
              <a:gd name="adj" fmla="val 22222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84" name="文本框 283" descr="{&quot;isTemplate&quot;:true,&quot;type&quot;:&quot;text&quot;}"/>
          <p:cNvSpPr txBox="1"/>
          <p:nvPr/>
        </p:nvSpPr>
        <p:spPr>
          <a:xfrm>
            <a:off x="4333875" y="3228975"/>
            <a:ext cx="1000125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有犯罪记录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en-US" sz="1200" b="1">
                <a:solidFill>
                  <a:srgbClr val="2563EB"/>
                </a:solidFill>
                <a:latin typeface="Microsoft YaHei"/>
                <a:ea typeface="Microsoft YaHei"/>
              </a:rPr>
              <a:t>63</a:t>
            </a:r>
            <a:endParaRPr/>
          </a:p>
        </p:txBody>
      </p:sp>
      <p:sp>
        <p:nvSpPr>
          <p:cNvPr id="285" name="矩形: 圆角 284"/>
          <p:cNvSpPr/>
          <p:nvPr/>
        </p:nvSpPr>
        <p:spPr>
          <a:xfrm>
            <a:off x="5562600" y="3152775"/>
            <a:ext cx="809625" cy="342900"/>
          </a:xfrm>
          <a:prstGeom prst="roundRect">
            <a:avLst>
              <a:gd name="adj" fmla="val 22222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86" name="文本框 285" descr="{&quot;isTemplate&quot;:true,&quot;type&quot;:&quot;text&quot;}"/>
          <p:cNvSpPr txBox="1"/>
          <p:nvPr/>
        </p:nvSpPr>
        <p:spPr>
          <a:xfrm>
            <a:off x="5695950" y="3228975"/>
            <a:ext cx="542925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涉诈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en-US" sz="1200" b="1">
                <a:solidFill>
                  <a:srgbClr val="2563EB"/>
                </a:solidFill>
                <a:latin typeface="Microsoft YaHei"/>
                <a:ea typeface="Microsoft YaHei"/>
              </a:rPr>
              <a:t>56</a:t>
            </a:r>
            <a:endParaRPr/>
          </a:p>
        </p:txBody>
      </p:sp>
      <p:sp>
        <p:nvSpPr>
          <p:cNvPr id="287" name="矩形: 圆角 286"/>
          <p:cNvSpPr/>
          <p:nvPr/>
        </p:nvSpPr>
        <p:spPr>
          <a:xfrm>
            <a:off x="6467475" y="3152775"/>
            <a:ext cx="1419225" cy="342900"/>
          </a:xfrm>
          <a:prstGeom prst="roundRect">
            <a:avLst>
              <a:gd name="adj" fmla="val 22222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88" name="文本框 287" descr="{&quot;isTemplate&quot;:true,&quot;type&quot;:&quot;text&quot;}"/>
          <p:cNvSpPr txBox="1"/>
          <p:nvPr/>
        </p:nvSpPr>
        <p:spPr>
          <a:xfrm>
            <a:off x="6600825" y="3228975"/>
            <a:ext cx="1152525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高危流动人口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en-US" sz="1200" b="1">
                <a:solidFill>
                  <a:srgbClr val="2563EB"/>
                </a:solidFill>
                <a:latin typeface="Microsoft YaHei"/>
                <a:ea typeface="Microsoft YaHei"/>
              </a:rPr>
              <a:t>56</a:t>
            </a:r>
            <a:endParaRPr/>
          </a:p>
        </p:txBody>
      </p:sp>
      <p:sp>
        <p:nvSpPr>
          <p:cNvPr id="289" name="矩形: 圆角 288"/>
          <p:cNvSpPr/>
          <p:nvPr/>
        </p:nvSpPr>
        <p:spPr>
          <a:xfrm>
            <a:off x="571500" y="3590925"/>
            <a:ext cx="1114425" cy="342900"/>
          </a:xfrm>
          <a:prstGeom prst="roundRect">
            <a:avLst>
              <a:gd name="adj" fmla="val 22222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0" name="文本框 289" descr="{&quot;isTemplate&quot;:true,&quot;type&quot;:&quot;text&quot;}"/>
          <p:cNvSpPr txBox="1"/>
          <p:nvPr/>
        </p:nvSpPr>
        <p:spPr>
          <a:xfrm>
            <a:off x="704850" y="3667125"/>
            <a:ext cx="847725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刑满释放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en-US" sz="1200" b="1">
                <a:solidFill>
                  <a:srgbClr val="2563EB"/>
                </a:solidFill>
                <a:latin typeface="Microsoft YaHei"/>
                <a:ea typeface="Microsoft YaHei"/>
              </a:rPr>
              <a:t>55</a:t>
            </a:r>
            <a:endParaRPr/>
          </a:p>
        </p:txBody>
      </p:sp>
      <p:sp>
        <p:nvSpPr>
          <p:cNvPr id="291" name="矩形: 圆角 290"/>
          <p:cNvSpPr/>
          <p:nvPr/>
        </p:nvSpPr>
        <p:spPr>
          <a:xfrm>
            <a:off x="1781175" y="3590925"/>
            <a:ext cx="1114425" cy="342900"/>
          </a:xfrm>
          <a:prstGeom prst="roundRect">
            <a:avLst>
              <a:gd name="adj" fmla="val 22222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2" name="文本框 291" descr="{&quot;isTemplate&quot;:true,&quot;type&quot;:&quot;text&quot;}"/>
          <p:cNvSpPr txBox="1"/>
          <p:nvPr/>
        </p:nvSpPr>
        <p:spPr>
          <a:xfrm>
            <a:off x="1914525" y="3667125"/>
            <a:ext cx="847725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独居老人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en-US" sz="1200" b="1">
                <a:solidFill>
                  <a:srgbClr val="2563EB"/>
                </a:solidFill>
                <a:latin typeface="Microsoft YaHei"/>
                <a:ea typeface="Microsoft YaHei"/>
              </a:rPr>
              <a:t>55</a:t>
            </a:r>
            <a:endParaRPr/>
          </a:p>
        </p:txBody>
      </p:sp>
      <p:sp>
        <p:nvSpPr>
          <p:cNvPr id="293" name="矩形: 圆角 292"/>
          <p:cNvSpPr/>
          <p:nvPr/>
        </p:nvSpPr>
        <p:spPr>
          <a:xfrm>
            <a:off x="2990850" y="3590925"/>
            <a:ext cx="809625" cy="342900"/>
          </a:xfrm>
          <a:prstGeom prst="roundRect">
            <a:avLst>
              <a:gd name="adj" fmla="val 22222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4" name="文本框 293" descr="{&quot;isTemplate&quot;:true,&quot;type&quot;:&quot;text&quot;}"/>
          <p:cNvSpPr txBox="1"/>
          <p:nvPr/>
        </p:nvSpPr>
        <p:spPr>
          <a:xfrm>
            <a:off x="3124200" y="3667125"/>
            <a:ext cx="542925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涉赌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en-US" sz="1200" b="1">
                <a:solidFill>
                  <a:srgbClr val="2563EB"/>
                </a:solidFill>
                <a:latin typeface="Microsoft YaHei"/>
                <a:ea typeface="Microsoft YaHei"/>
              </a:rPr>
              <a:t>51</a:t>
            </a:r>
            <a:endParaRPr/>
          </a:p>
        </p:txBody>
      </p:sp>
      <p:sp>
        <p:nvSpPr>
          <p:cNvPr id="295" name="矩形: 圆角 294"/>
          <p:cNvSpPr/>
          <p:nvPr/>
        </p:nvSpPr>
        <p:spPr>
          <a:xfrm>
            <a:off x="3895725" y="3590925"/>
            <a:ext cx="1114425" cy="342900"/>
          </a:xfrm>
          <a:prstGeom prst="roundRect">
            <a:avLst>
              <a:gd name="adj" fmla="val 22222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6" name="文本框 295" descr="{&quot;isTemplate&quot;:true,&quot;type&quot;:&quot;text&quot;}"/>
          <p:cNvSpPr txBox="1"/>
          <p:nvPr/>
        </p:nvSpPr>
        <p:spPr>
          <a:xfrm>
            <a:off x="4029075" y="3667125"/>
            <a:ext cx="847725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重点上访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en-US" sz="1200" b="1">
                <a:solidFill>
                  <a:srgbClr val="2563EB"/>
                </a:solidFill>
                <a:latin typeface="Microsoft YaHei"/>
                <a:ea typeface="Microsoft YaHei"/>
              </a:rPr>
              <a:t>51</a:t>
            </a:r>
            <a:endParaRPr/>
          </a:p>
        </p:txBody>
      </p:sp>
      <p:sp>
        <p:nvSpPr>
          <p:cNvPr id="297" name="矩形: 圆角 296"/>
          <p:cNvSpPr/>
          <p:nvPr/>
        </p:nvSpPr>
        <p:spPr>
          <a:xfrm>
            <a:off x="571500" y="4143375"/>
            <a:ext cx="8039100" cy="504825"/>
          </a:xfrm>
          <a:prstGeom prst="roundRect">
            <a:avLst>
              <a:gd name="adj" fmla="val 15094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8" name="文本框 297" descr="{&quot;isTemplate&quot;:true,&quot;type&quot;:&quot;text&quot;}"/>
          <p:cNvSpPr txBox="1"/>
          <p:nvPr/>
        </p:nvSpPr>
        <p:spPr>
          <a:xfrm>
            <a:off x="723900" y="4257675"/>
            <a:ext cx="7734300" cy="2762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大屏右栏与风险管控面板联动：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人员标签</a:t>
            </a:r>
            <a:r>
              <a:rPr lang="en-US" sz="1200" b="1">
                <a:solidFill>
                  <a:srgbClr val="2563EB"/>
                </a:solidFill>
                <a:latin typeface="Microsoft YaHei"/>
                <a:ea typeface="Microsoft YaHei"/>
              </a:rPr>
              <a:t> → 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地图点位</a:t>
            </a:r>
            <a:r>
              <a:rPr lang="en-US" sz="1200" b="1">
                <a:solidFill>
                  <a:srgbClr val="2563EB"/>
                </a:solidFill>
                <a:latin typeface="Microsoft YaHei"/>
                <a:ea typeface="Microsoft YaHei"/>
              </a:rPr>
              <a:t> → 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走访核查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一步到位</a:t>
            </a:r>
            <a:endParaRPr/>
          </a:p>
        </p:txBody>
      </p:sp>
      <p:sp>
        <p:nvSpPr>
          <p:cNvPr id="299" name="矩形 298"/>
          <p:cNvSpPr/>
          <p:nvPr/>
        </p:nvSpPr>
        <p:spPr>
          <a:xfrm>
            <a:off x="8896350" y="1552575"/>
            <a:ext cx="2724150" cy="4552950"/>
          </a:xfrm>
          <a:prstGeom prst="rect">
            <a:avLst/>
          </a:prstGeom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300" name="图片 299"/>
          <p:cNvPicPr>
            <a:picLocks noChangeAspect="1"/>
          </p:cNvPicPr>
          <p:nvPr/>
        </p:nvPicPr>
        <p:blipFill>
          <a:blip r:embed="rId2"/>
          <a:srcRect t="6571" b="6571"/>
          <a:stretch>
            <a:fillRect/>
          </a:stretch>
        </p:blipFill>
        <p:spPr>
          <a:xfrm>
            <a:off x="8896350" y="1552575"/>
            <a:ext cx="2724150" cy="4552950"/>
          </a:xfrm>
          <a:prstGeom prst="roundRect">
            <a:avLst>
              <a:gd name="adj" fmla="val 2797"/>
            </a:avLst>
          </a:prstGeom>
          <a:ln/>
        </p:spPr>
      </p:pic>
      <p:sp>
        <p:nvSpPr>
          <p:cNvPr id="301" name="文本框 300" descr="{&quot;isTemplate&quot;:true,&quot;type&quot;:&quot;text&quot;}"/>
          <p:cNvSpPr txBox="1"/>
          <p:nvPr/>
        </p:nvSpPr>
        <p:spPr>
          <a:xfrm>
            <a:off x="9744075" y="6467475"/>
            <a:ext cx="1876425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户盾人口信息综合管控系统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· 06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60, background: '#FFFFFF', position: 'relative' }}&gt;&#10;  &lt;Text style={{ fontSize: 14, color: '#2563EB', letterSpacing: 3, fontWeight: 'bold' }}&gt;01 · 指挥大屏&lt;/Text&gt;&#10;  &lt;Text style={{ fontSize: 32, fontWeight: 'bold', color: '#0B1F3A', marginTop: 8 }}&gt;风险热力：让风险一图可见&lt;/Text&gt;&#10;  &lt;Box style={{ height: 1, background: '#E5E7EB', marginTop: 16 }} /&gt;&#10;  &lt;Box style={{ flexDirection: 'row', gap: 34, marginTop: 22, height: 402 }}&gt;&#10;    &lt;Box style={{ width: 660, flexDirection: 'column' }}&gt;&#10;      &lt;Image src=&quot;assets/sup_heat_full.png&quot; style={{ width: 660, height: 371, objectFit: 'cover', borderRadius: 8, border: '1px solid #E5E7EB' }} /&gt;&#10;      &lt;Text style={{ fontSize: 14, color: '#94A3B8', marginTop: 8, textAlign: 'center' }}&gt;全屏地图模式 · 开启风险热力，高风险房屋呈现橙色光晕&lt;/Text&gt;&#10;    &lt;/Box&gt;&#10;    &lt;Box style={{ flex: 1, flexDirection: 'column' }}&gt;&#10;      &lt;Box style={{ background: '#EFF6FF', borderRadius: 8, padding: '14px 18px' }}&gt;&#10;        &lt;Text style={{ fontSize: 18, fontWeight: 'bold', color: '#1E293B' }}&gt;风险分 C ＝ 事件数 A ＋ 关注人员数 B&lt;/Text&gt;&#10;        &lt;Text style={{ fontSize: 15, color: '#475569', lineHeight: 1.5, marginTop: 6 }}&gt;A：近 1 年房屋关联事件数量　B：仍在关注期的人员数量&lt;/Text&gt;&#10;      &lt;/Box&gt;&#10;      &lt;Box style={{ flexDirection: 'column', gap: 13, marginTop: 16 }}&gt;&#10;        &lt;Box&gt;&#10;          &lt;Text style={{ fontSize: 18, fontWeight: 'bold', color: '#0B1F3A' }}&gt;双源合一 · 逐户量化&lt;/Text&gt;&#10;          &lt;Text style={{ fontSize: 15, color: '#475569', lineHeight: 1.5, marginTop: 3 }}&gt;事件与关注人员同权重求和，每户一个风险分&lt;/Text&gt;&#10;        &lt;/Box&gt;&#10;        &lt;Box&gt;&#10;          &lt;Text style={{ fontSize: 18, fontWeight: 'bold', color: '#0B1F3A' }}&gt;热力落图 · 一眼锁定&lt;/Text&gt;&#10;          &lt;Text style={{ fontSize: 15, color: '#475569', lineHeight: 1.5, marginTop: 3 }}&gt;分值越高光晕越亮，风险聚集区域直观浮现&lt;/Text&gt;&#10;        &lt;/Box&gt;&#10;        &lt;Box&gt;&#10;          &lt;Text style={{ fontSize: 18, fontWeight: 'bold', color: '#0B1F3A' }}&gt;全屏调度 · 资源按图投放&lt;/Text&gt;&#10;          &lt;Text style={{ fontSize: 15, color: '#475569', lineHeight: 1.5, marginTop: 3 }}&gt;一键全屏放大，巡查路线与防控重点按热力部署&lt;/Text&gt;&#10;        &lt;/Box&gt;&#10;      &lt;/Box&gt;&#10;    &lt;/Box&gt;&#10;  &lt;/Box&gt;&#10;  &lt;Box style={{ background: '#FFF7ED', border: '1px solid #FED7AA', borderRadius: 8, padding: '12px 18px', marginTop: 18 }}&gt;&#10;    &lt;Text style={{ fontSize: 17, color: '#7C2D12' }}&gt;风控价值：从&quot;事后处置&quot;转向&lt;span style={{ fontWeight: 'bold' }}&gt;&quot;事前预警&quot;&lt;/span&gt; —— 风险早发现、警力早投放、隐患早化解&lt;/Text&gt;&#10;  &lt;/Box&gt;&#10;  &lt;Box style={{ position: 'absolute', bottom: 24, right: 60 }}&gt;&#10;    &lt;Text style={{ fontSize: 14, color: '#94A3B8' }}&gt;户盾人口信息综合管控系统 · 07&lt;/Text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矩形 30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04" name="文本框 303" descr="{&quot;isTemplate&quot;:true,&quot;type&quot;:&quot;text&quot;}"/>
          <p:cNvSpPr txBox="1"/>
          <p:nvPr/>
        </p:nvSpPr>
        <p:spPr>
          <a:xfrm>
            <a:off x="571500" y="571500"/>
            <a:ext cx="110490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01 · </a:t>
            </a:r>
            <a:r>
              <a:rPr lang="zh-CN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指挥大屏</a:t>
            </a:r>
            <a:endParaRPr/>
          </a:p>
        </p:txBody>
      </p:sp>
      <p:sp>
        <p:nvSpPr>
          <p:cNvPr id="305" name="文本框 304" descr="{&quot;isTemplate&quot;:true,&quot;type&quot;:&quot;text&quot;}"/>
          <p:cNvSpPr txBox="1"/>
          <p:nvPr/>
        </p:nvSpPr>
        <p:spPr>
          <a:xfrm>
            <a:off x="571500" y="809625"/>
            <a:ext cx="11049000" cy="3714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2400" b="1">
                <a:solidFill>
                  <a:srgbClr val="0B1F3A"/>
                </a:solidFill>
                <a:latin typeface="Microsoft YaHei"/>
                <a:ea typeface="Microsoft YaHei"/>
              </a:rPr>
              <a:t>风险热力：让风险一图可见</a:t>
            </a:r>
            <a:endParaRPr/>
          </a:p>
        </p:txBody>
      </p:sp>
      <p:sp>
        <p:nvSpPr>
          <p:cNvPr id="306" name="矩形 305"/>
          <p:cNvSpPr/>
          <p:nvPr/>
        </p:nvSpPr>
        <p:spPr>
          <a:xfrm>
            <a:off x="571500" y="1333500"/>
            <a:ext cx="11049000" cy="9525"/>
          </a:xfrm>
          <a:prstGeom prst="rect">
            <a:avLst/>
          </a:prstGeom>
          <a:solidFill>
            <a:srgbClr val="E5E7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07" name="矩形 306"/>
          <p:cNvSpPr/>
          <p:nvPr/>
        </p:nvSpPr>
        <p:spPr>
          <a:xfrm>
            <a:off x="571500" y="1552575"/>
            <a:ext cx="6286500" cy="3533775"/>
          </a:xfrm>
          <a:prstGeom prst="rect">
            <a:avLst/>
          </a:prstGeom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308" name="图片 30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4" b="1104"/>
          <a:stretch/>
        </p:blipFill>
        <p:spPr>
          <a:xfrm>
            <a:off x="571500" y="1552575"/>
            <a:ext cx="6286500" cy="3533775"/>
          </a:xfrm>
          <a:prstGeom prst="roundRect">
            <a:avLst>
              <a:gd name="adj" fmla="val 2156"/>
            </a:avLst>
          </a:prstGeom>
          <a:ln/>
        </p:spPr>
      </p:pic>
      <p:sp>
        <p:nvSpPr>
          <p:cNvPr id="309" name="文本框 308" descr="{&quot;isTemplate&quot;:true,&quot;type&quot;:&quot;text&quot;}"/>
          <p:cNvSpPr txBox="1"/>
          <p:nvPr/>
        </p:nvSpPr>
        <p:spPr>
          <a:xfrm>
            <a:off x="571500" y="5162550"/>
            <a:ext cx="62865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全屏地图模式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· </a:t>
            </a: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开启风险热力，高风险房屋呈现橙色光晕</a:t>
            </a:r>
            <a:endParaRPr/>
          </a:p>
        </p:txBody>
      </p:sp>
      <p:sp>
        <p:nvSpPr>
          <p:cNvPr id="310" name="矩形: 圆角 309"/>
          <p:cNvSpPr/>
          <p:nvPr/>
        </p:nvSpPr>
        <p:spPr>
          <a:xfrm>
            <a:off x="7181850" y="1552575"/>
            <a:ext cx="4438650" cy="790575"/>
          </a:xfrm>
          <a:prstGeom prst="roundRect">
            <a:avLst>
              <a:gd name="adj" fmla="val 9639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11" name="文本框 310" descr="{&quot;isTemplate&quot;:true,&quot;type&quot;:&quot;text&quot;}"/>
          <p:cNvSpPr txBox="1"/>
          <p:nvPr/>
        </p:nvSpPr>
        <p:spPr>
          <a:xfrm>
            <a:off x="7353300" y="1685925"/>
            <a:ext cx="4095750" cy="2095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350" b="1" dirty="0">
                <a:solidFill>
                  <a:srgbClr val="1E293B"/>
                </a:solidFill>
                <a:latin typeface="Microsoft YaHei"/>
                <a:ea typeface="Microsoft YaHei"/>
              </a:rPr>
              <a:t>风险分</a:t>
            </a:r>
            <a:r>
              <a:rPr lang="en-US" sz="1350" b="1" dirty="0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zh-CN" sz="1350" b="1" dirty="0">
                <a:solidFill>
                  <a:srgbClr val="1E293B"/>
                </a:solidFill>
                <a:latin typeface="Microsoft YaHei"/>
                <a:ea typeface="Microsoft YaHei"/>
              </a:rPr>
              <a:t>＝</a:t>
            </a:r>
            <a:r>
              <a:rPr lang="en-US" sz="1350" b="1" dirty="0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zh-CN" sz="1350" b="1" dirty="0">
                <a:solidFill>
                  <a:srgbClr val="1E293B"/>
                </a:solidFill>
                <a:latin typeface="Microsoft YaHei"/>
                <a:ea typeface="Microsoft YaHei"/>
              </a:rPr>
              <a:t>事件数</a:t>
            </a:r>
            <a:r>
              <a:rPr lang="en-US" sz="1350" b="1" dirty="0">
                <a:solidFill>
                  <a:srgbClr val="1E293B"/>
                </a:solidFill>
                <a:latin typeface="Microsoft YaHei"/>
                <a:ea typeface="Microsoft YaHei"/>
              </a:rPr>
              <a:t> A </a:t>
            </a:r>
            <a:r>
              <a:rPr lang="zh-CN" sz="1350" b="1" dirty="0">
                <a:solidFill>
                  <a:srgbClr val="1E293B"/>
                </a:solidFill>
                <a:latin typeface="Microsoft YaHei"/>
                <a:ea typeface="Microsoft YaHei"/>
              </a:rPr>
              <a:t>＋</a:t>
            </a:r>
            <a:r>
              <a:rPr lang="en-US" sz="1350" b="1" dirty="0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zh-CN" sz="1350" b="1" dirty="0">
                <a:solidFill>
                  <a:srgbClr val="1E293B"/>
                </a:solidFill>
                <a:latin typeface="Microsoft YaHei"/>
                <a:ea typeface="Microsoft YaHei"/>
              </a:rPr>
              <a:t>关注人员数</a:t>
            </a:r>
            <a:r>
              <a:rPr lang="en-US" sz="1350" b="1" dirty="0">
                <a:solidFill>
                  <a:srgbClr val="1E293B"/>
                </a:solidFill>
                <a:latin typeface="Microsoft YaHei"/>
                <a:ea typeface="Microsoft YaHei"/>
              </a:rPr>
              <a:t> B</a:t>
            </a:r>
            <a:endParaRPr dirty="0"/>
          </a:p>
        </p:txBody>
      </p:sp>
      <p:sp>
        <p:nvSpPr>
          <p:cNvPr id="312" name="文本框 311" descr="{&quot;isTemplate&quot;:true,&quot;type&quot;:&quot;text&quot;}"/>
          <p:cNvSpPr txBox="1"/>
          <p:nvPr/>
        </p:nvSpPr>
        <p:spPr>
          <a:xfrm>
            <a:off x="7353300" y="1952625"/>
            <a:ext cx="4095750" cy="2571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0000"/>
              </a:lnSpc>
            </a:pPr>
            <a:r>
              <a:rPr lang="en-US" sz="1125">
                <a:solidFill>
                  <a:srgbClr val="475569"/>
                </a:solidFill>
                <a:latin typeface="Microsoft YaHei"/>
                <a:ea typeface="Microsoft YaHei"/>
              </a:rPr>
              <a:t>A</a:t>
            </a:r>
            <a:r>
              <a:rPr lang="zh-CN" sz="1125">
                <a:solidFill>
                  <a:srgbClr val="475569"/>
                </a:solidFill>
                <a:latin typeface="Microsoft YaHei"/>
                <a:ea typeface="Microsoft YaHei"/>
              </a:rPr>
              <a:t>：近</a:t>
            </a:r>
            <a:r>
              <a:rPr lang="en-US" sz="1125">
                <a:solidFill>
                  <a:srgbClr val="475569"/>
                </a:solidFill>
                <a:latin typeface="Microsoft YaHei"/>
                <a:ea typeface="Microsoft YaHei"/>
              </a:rPr>
              <a:t> 1 </a:t>
            </a:r>
            <a:r>
              <a:rPr lang="zh-CN" sz="1125">
                <a:solidFill>
                  <a:srgbClr val="475569"/>
                </a:solidFill>
                <a:latin typeface="Microsoft YaHei"/>
                <a:ea typeface="Microsoft YaHei"/>
              </a:rPr>
              <a:t>年房屋关联事件数量　</a:t>
            </a:r>
            <a:r>
              <a:rPr lang="en-US" sz="1125">
                <a:solidFill>
                  <a:srgbClr val="475569"/>
                </a:solidFill>
                <a:latin typeface="Microsoft YaHei"/>
                <a:ea typeface="Microsoft YaHei"/>
              </a:rPr>
              <a:t>B</a:t>
            </a:r>
            <a:r>
              <a:rPr lang="zh-CN" sz="1125">
                <a:solidFill>
                  <a:srgbClr val="475569"/>
                </a:solidFill>
                <a:latin typeface="Microsoft YaHei"/>
                <a:ea typeface="Microsoft YaHei"/>
              </a:rPr>
              <a:t>：仍在关注期的人员数量</a:t>
            </a:r>
            <a:endParaRPr/>
          </a:p>
        </p:txBody>
      </p:sp>
      <p:sp>
        <p:nvSpPr>
          <p:cNvPr id="313" name="文本框 312" descr="{&quot;isTemplate&quot;:true,&quot;type&quot;:&quot;text&quot;}"/>
          <p:cNvSpPr txBox="1"/>
          <p:nvPr/>
        </p:nvSpPr>
        <p:spPr>
          <a:xfrm>
            <a:off x="7181850" y="2495550"/>
            <a:ext cx="4438650" cy="2095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350" b="1">
                <a:solidFill>
                  <a:srgbClr val="0B1F3A"/>
                </a:solidFill>
                <a:latin typeface="Microsoft YaHei"/>
                <a:ea typeface="Microsoft YaHei"/>
              </a:rPr>
              <a:t>双源合一</a:t>
            </a:r>
            <a:r>
              <a:rPr lang="en-US" sz="1350" b="1">
                <a:solidFill>
                  <a:srgbClr val="0B1F3A"/>
                </a:solidFill>
                <a:latin typeface="Microsoft YaHei"/>
                <a:ea typeface="Microsoft YaHei"/>
              </a:rPr>
              <a:t> · </a:t>
            </a:r>
            <a:r>
              <a:rPr lang="zh-CN" sz="1350" b="1">
                <a:solidFill>
                  <a:srgbClr val="0B1F3A"/>
                </a:solidFill>
                <a:latin typeface="Microsoft YaHei"/>
                <a:ea typeface="Microsoft YaHei"/>
              </a:rPr>
              <a:t>逐户量化</a:t>
            </a:r>
            <a:endParaRPr/>
          </a:p>
        </p:txBody>
      </p:sp>
      <p:sp>
        <p:nvSpPr>
          <p:cNvPr id="314" name="文本框 313" descr="{&quot;isTemplate&quot;:true,&quot;type&quot;:&quot;text&quot;}"/>
          <p:cNvSpPr txBox="1"/>
          <p:nvPr/>
        </p:nvSpPr>
        <p:spPr>
          <a:xfrm>
            <a:off x="7181850" y="2733675"/>
            <a:ext cx="4438650" cy="2571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0000"/>
              </a:lnSpc>
            </a:pPr>
            <a:r>
              <a:rPr lang="zh-CN" sz="1125">
                <a:solidFill>
                  <a:srgbClr val="475569"/>
                </a:solidFill>
                <a:latin typeface="Microsoft YaHei"/>
                <a:ea typeface="Microsoft YaHei"/>
              </a:rPr>
              <a:t>事件与关注人员同权重求和，每户一个风险分</a:t>
            </a:r>
            <a:endParaRPr/>
          </a:p>
        </p:txBody>
      </p:sp>
      <p:sp>
        <p:nvSpPr>
          <p:cNvPr id="315" name="文本框 314" descr="{&quot;isTemplate&quot;:true,&quot;type&quot;:&quot;text&quot;}"/>
          <p:cNvSpPr txBox="1"/>
          <p:nvPr/>
        </p:nvSpPr>
        <p:spPr>
          <a:xfrm>
            <a:off x="7181850" y="3114675"/>
            <a:ext cx="4438650" cy="2095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350" b="1">
                <a:solidFill>
                  <a:srgbClr val="0B1F3A"/>
                </a:solidFill>
                <a:latin typeface="Microsoft YaHei"/>
                <a:ea typeface="Microsoft YaHei"/>
              </a:rPr>
              <a:t>热力落图</a:t>
            </a:r>
            <a:r>
              <a:rPr lang="en-US" sz="1350" b="1">
                <a:solidFill>
                  <a:srgbClr val="0B1F3A"/>
                </a:solidFill>
                <a:latin typeface="Microsoft YaHei"/>
                <a:ea typeface="Microsoft YaHei"/>
              </a:rPr>
              <a:t> · </a:t>
            </a:r>
            <a:r>
              <a:rPr lang="zh-CN" sz="1350" b="1">
                <a:solidFill>
                  <a:srgbClr val="0B1F3A"/>
                </a:solidFill>
                <a:latin typeface="Microsoft YaHei"/>
                <a:ea typeface="Microsoft YaHei"/>
              </a:rPr>
              <a:t>一眼锁定</a:t>
            </a:r>
            <a:endParaRPr/>
          </a:p>
        </p:txBody>
      </p:sp>
      <p:sp>
        <p:nvSpPr>
          <p:cNvPr id="316" name="文本框 315" descr="{&quot;isTemplate&quot;:true,&quot;type&quot;:&quot;text&quot;}"/>
          <p:cNvSpPr txBox="1"/>
          <p:nvPr/>
        </p:nvSpPr>
        <p:spPr>
          <a:xfrm>
            <a:off x="7181850" y="3352800"/>
            <a:ext cx="4438650" cy="2571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0000"/>
              </a:lnSpc>
            </a:pPr>
            <a:r>
              <a:rPr lang="zh-CN" sz="1125">
                <a:solidFill>
                  <a:srgbClr val="475569"/>
                </a:solidFill>
                <a:latin typeface="Microsoft YaHei"/>
                <a:ea typeface="Microsoft YaHei"/>
              </a:rPr>
              <a:t>分值越高光晕越亮，风险聚集区域直观浮现</a:t>
            </a:r>
            <a:endParaRPr/>
          </a:p>
        </p:txBody>
      </p:sp>
      <p:sp>
        <p:nvSpPr>
          <p:cNvPr id="317" name="文本框 316" descr="{&quot;isTemplate&quot;:true,&quot;type&quot;:&quot;text&quot;}"/>
          <p:cNvSpPr txBox="1"/>
          <p:nvPr/>
        </p:nvSpPr>
        <p:spPr>
          <a:xfrm>
            <a:off x="7181850" y="3733800"/>
            <a:ext cx="4438650" cy="2095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350" b="1">
                <a:solidFill>
                  <a:srgbClr val="0B1F3A"/>
                </a:solidFill>
                <a:latin typeface="Microsoft YaHei"/>
                <a:ea typeface="Microsoft YaHei"/>
              </a:rPr>
              <a:t>全屏调度</a:t>
            </a:r>
            <a:r>
              <a:rPr lang="en-US" sz="1350" b="1">
                <a:solidFill>
                  <a:srgbClr val="0B1F3A"/>
                </a:solidFill>
                <a:latin typeface="Microsoft YaHei"/>
                <a:ea typeface="Microsoft YaHei"/>
              </a:rPr>
              <a:t> · </a:t>
            </a:r>
            <a:r>
              <a:rPr lang="zh-CN" sz="1350" b="1">
                <a:solidFill>
                  <a:srgbClr val="0B1F3A"/>
                </a:solidFill>
                <a:latin typeface="Microsoft YaHei"/>
                <a:ea typeface="Microsoft YaHei"/>
              </a:rPr>
              <a:t>资源按图投放</a:t>
            </a:r>
            <a:endParaRPr/>
          </a:p>
        </p:txBody>
      </p:sp>
      <p:sp>
        <p:nvSpPr>
          <p:cNvPr id="318" name="文本框 317" descr="{&quot;isTemplate&quot;:true,&quot;type&quot;:&quot;text&quot;}"/>
          <p:cNvSpPr txBox="1"/>
          <p:nvPr/>
        </p:nvSpPr>
        <p:spPr>
          <a:xfrm>
            <a:off x="7181850" y="3971925"/>
            <a:ext cx="4438650" cy="2571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0000"/>
              </a:lnSpc>
            </a:pPr>
            <a:r>
              <a:rPr lang="zh-CN" sz="1125">
                <a:solidFill>
                  <a:srgbClr val="475569"/>
                </a:solidFill>
                <a:latin typeface="Microsoft YaHei"/>
                <a:ea typeface="Microsoft YaHei"/>
              </a:rPr>
              <a:t>一键全屏放大，巡查路线与防控重点按热力部署</a:t>
            </a:r>
            <a:endParaRPr/>
          </a:p>
        </p:txBody>
      </p:sp>
      <p:sp>
        <p:nvSpPr>
          <p:cNvPr id="319" name="矩形: 圆角 318"/>
          <p:cNvSpPr/>
          <p:nvPr/>
        </p:nvSpPr>
        <p:spPr>
          <a:xfrm>
            <a:off x="571500" y="5553075"/>
            <a:ext cx="11049000" cy="428625"/>
          </a:xfrm>
          <a:prstGeom prst="roundRect">
            <a:avLst>
              <a:gd name="adj" fmla="val 17778"/>
            </a:avLst>
          </a:prstGeom>
          <a:solidFill>
            <a:srgbClr val="FFF7ED"/>
          </a:solidFill>
          <a:ln w="12700">
            <a:solidFill>
              <a:srgbClr val="FED7AA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20" name="文本框 319" descr="{&quot;isTemplate&quot;:true,&quot;type&quot;:&quot;text&quot;}"/>
          <p:cNvSpPr txBox="1"/>
          <p:nvPr/>
        </p:nvSpPr>
        <p:spPr>
          <a:xfrm>
            <a:off x="742950" y="5667375"/>
            <a:ext cx="10706100" cy="2000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75">
                <a:solidFill>
                  <a:srgbClr val="7C2D12"/>
                </a:solidFill>
                <a:latin typeface="Microsoft YaHei"/>
                <a:ea typeface="Microsoft YaHei"/>
              </a:rPr>
              <a:t>风控价值：从</a:t>
            </a:r>
            <a:r>
              <a:rPr lang="en-US" sz="1275">
                <a:solidFill>
                  <a:srgbClr val="7C2D12"/>
                </a:solidFill>
                <a:latin typeface="Microsoft YaHei"/>
                <a:ea typeface="Microsoft YaHei"/>
              </a:rPr>
              <a:t>"</a:t>
            </a:r>
            <a:r>
              <a:rPr lang="zh-CN" sz="1275">
                <a:solidFill>
                  <a:srgbClr val="7C2D12"/>
                </a:solidFill>
                <a:latin typeface="Microsoft YaHei"/>
                <a:ea typeface="Microsoft YaHei"/>
              </a:rPr>
              <a:t>事后处置</a:t>
            </a:r>
            <a:r>
              <a:rPr lang="en-US" sz="1275">
                <a:solidFill>
                  <a:srgbClr val="7C2D12"/>
                </a:solidFill>
                <a:latin typeface="Microsoft YaHei"/>
                <a:ea typeface="Microsoft YaHei"/>
              </a:rPr>
              <a:t>"</a:t>
            </a:r>
            <a:r>
              <a:rPr lang="zh-CN" sz="1275">
                <a:solidFill>
                  <a:srgbClr val="7C2D12"/>
                </a:solidFill>
                <a:latin typeface="Microsoft YaHei"/>
                <a:ea typeface="Microsoft YaHei"/>
              </a:rPr>
              <a:t>转向</a:t>
            </a:r>
            <a:r>
              <a:rPr lang="en-US" sz="1275" b="1">
                <a:solidFill>
                  <a:srgbClr val="7C2D12"/>
                </a:solidFill>
                <a:latin typeface="Microsoft YaHei"/>
                <a:ea typeface="Microsoft YaHei"/>
              </a:rPr>
              <a:t>"</a:t>
            </a:r>
            <a:r>
              <a:rPr lang="zh-CN" sz="1275" b="1">
                <a:solidFill>
                  <a:srgbClr val="7C2D12"/>
                </a:solidFill>
                <a:latin typeface="Microsoft YaHei"/>
                <a:ea typeface="Microsoft YaHei"/>
              </a:rPr>
              <a:t>事前预警</a:t>
            </a:r>
            <a:r>
              <a:rPr lang="en-US" sz="1275" b="1">
                <a:solidFill>
                  <a:srgbClr val="7C2D12"/>
                </a:solidFill>
                <a:latin typeface="Microsoft YaHei"/>
                <a:ea typeface="Microsoft YaHei"/>
              </a:rPr>
              <a:t>"</a:t>
            </a:r>
            <a:r>
              <a:rPr lang="en-US" sz="1275">
                <a:solidFill>
                  <a:srgbClr val="7C2D12"/>
                </a:solidFill>
                <a:latin typeface="Microsoft YaHei"/>
                <a:ea typeface="Microsoft YaHei"/>
              </a:rPr>
              <a:t> —— </a:t>
            </a:r>
            <a:r>
              <a:rPr lang="zh-CN" sz="1275">
                <a:solidFill>
                  <a:srgbClr val="7C2D12"/>
                </a:solidFill>
                <a:latin typeface="Microsoft YaHei"/>
                <a:ea typeface="Microsoft YaHei"/>
              </a:rPr>
              <a:t>风险早发现、警力早投放、隐患早化解</a:t>
            </a:r>
            <a:endParaRPr/>
          </a:p>
        </p:txBody>
      </p:sp>
      <p:sp>
        <p:nvSpPr>
          <p:cNvPr id="321" name="文本框 320" descr="{&quot;isTemplate&quot;:true,&quot;type&quot;:&quot;text&quot;}"/>
          <p:cNvSpPr txBox="1"/>
          <p:nvPr/>
        </p:nvSpPr>
        <p:spPr>
          <a:xfrm>
            <a:off x="9744075" y="6467475"/>
            <a:ext cx="1876425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户盾人口信息综合管控系统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· 07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60, background: '#0B1F3A', position: 'relative', overflow: 'hidden' }}&gt;&#10;  &lt;Box style={{ position: 'absolute', top: 0, right: 40 }}&gt;&#10;    &lt;Text style={{ fontSize: 240, fontWeight: 'bold', color: 'rgba(37,99,235,0.16)' }}&gt;02&lt;/Text&gt;&#10;  &lt;/Box&gt;&#10;  &lt;Box style={{ flex: 1, justifyContent: 'center' }}&gt;&#10;    &lt;Text style={{ fontSize: 150, fontWeight: 'bold', color: '#2563EB', lineHeight: 1 }}&gt;02&lt;/Text&gt;&#10;    &lt;Text style={{ fontSize: 52, fontWeight: 'bold', color: '#FFFFFF', letterSpacing: 3, marginTop: 26 }}&gt;规范治数 · 后台管理&lt;/Text&gt;&#10;    &lt;Box style={{ width: 72, height: 5, background: '#F59E0B', borderRadius: 3, marginTop: 28 }} /&gt;&#10;    &lt;Text style={{ fontSize: 20, color: '#9CC8F5', lineHeight: 1.7, marginTop: 26 }}&gt;&#10;      九大功能模块统一入口：人、房、校、厂、经营五类底数规范维护，&lt;br /&gt;核查任务闭环管理，按村授权、全程留痕&#10;    &lt;/Text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矩形 32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B1F3A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24" name="文本框 323" descr="{&quot;isTemplate&quot;:true,&quot;type&quot;:&quot;text&quot;}"/>
          <p:cNvSpPr txBox="1"/>
          <p:nvPr/>
        </p:nvSpPr>
        <p:spPr>
          <a:xfrm>
            <a:off x="571500" y="1476375"/>
            <a:ext cx="11049000" cy="1714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1250" b="1">
                <a:solidFill>
                  <a:srgbClr val="2563EB"/>
                </a:solidFill>
                <a:latin typeface="Microsoft YaHei"/>
                <a:ea typeface="Microsoft YaHei"/>
              </a:rPr>
              <a:t>02</a:t>
            </a:r>
            <a:endParaRPr/>
          </a:p>
        </p:txBody>
      </p:sp>
      <p:sp>
        <p:nvSpPr>
          <p:cNvPr id="325" name="文本框 324" descr="{&quot;isTemplate&quot;:true,&quot;type&quot;:&quot;text&quot;}"/>
          <p:cNvSpPr txBox="1"/>
          <p:nvPr/>
        </p:nvSpPr>
        <p:spPr>
          <a:xfrm>
            <a:off x="571500" y="3438525"/>
            <a:ext cx="11049000" cy="6000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3900" b="1" spc="225">
                <a:solidFill>
                  <a:srgbClr val="FFFFFF"/>
                </a:solidFill>
                <a:latin typeface="Microsoft YaHei"/>
                <a:ea typeface="Microsoft YaHei"/>
              </a:rPr>
              <a:t>规范治数</a:t>
            </a:r>
            <a:r>
              <a:rPr lang="en-US" sz="3900" b="1" spc="225">
                <a:solidFill>
                  <a:srgbClr val="FFFFFF"/>
                </a:solidFill>
                <a:latin typeface="Microsoft YaHei"/>
                <a:ea typeface="Microsoft YaHei"/>
              </a:rPr>
              <a:t> · </a:t>
            </a:r>
            <a:r>
              <a:rPr lang="zh-CN" sz="3900" b="1" spc="225">
                <a:solidFill>
                  <a:srgbClr val="FFFFFF"/>
                </a:solidFill>
                <a:latin typeface="Microsoft YaHei"/>
                <a:ea typeface="Microsoft YaHei"/>
              </a:rPr>
              <a:t>后台管理</a:t>
            </a:r>
            <a:endParaRPr/>
          </a:p>
        </p:txBody>
      </p:sp>
      <p:sp>
        <p:nvSpPr>
          <p:cNvPr id="326" name="矩形: 圆角 325"/>
          <p:cNvSpPr/>
          <p:nvPr/>
        </p:nvSpPr>
        <p:spPr>
          <a:xfrm>
            <a:off x="571500" y="4305300"/>
            <a:ext cx="685800" cy="47625"/>
          </a:xfrm>
          <a:prstGeom prst="roundRect">
            <a:avLst>
              <a:gd name="adj" fmla="val 60000"/>
            </a:avLst>
          </a:prstGeom>
          <a:solidFill>
            <a:srgbClr val="F59E0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27" name="文本框 326" descr="{&quot;isTemplate&quot;:true,&quot;type&quot;:&quot;text&quot;}"/>
          <p:cNvSpPr txBox="1"/>
          <p:nvPr/>
        </p:nvSpPr>
        <p:spPr>
          <a:xfrm>
            <a:off x="571500" y="4600575"/>
            <a:ext cx="11049000" cy="7810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70000"/>
              </a:lnSpc>
            </a:pPr>
            <a:r>
              <a:rPr lang="zh-CN" sz="1500">
                <a:solidFill>
                  <a:srgbClr val="9CC8F5"/>
                </a:solidFill>
                <a:latin typeface="Microsoft YaHei"/>
                <a:ea typeface="Microsoft YaHei"/>
              </a:rPr>
              <a:t>九大功能模块统一入口：人、房、校、厂、经营五类底数规范维护，</a:t>
            </a:r>
            <a:endParaRPr/>
          </a:p>
          <a:p>
            <a:pPr>
              <a:lnSpc>
                <a:spcPct val="170000"/>
              </a:lnSpc>
            </a:pPr>
            <a:r>
              <a:rPr lang="zh-CN" sz="1500">
                <a:solidFill>
                  <a:srgbClr val="9CC8F5"/>
                </a:solidFill>
                <a:latin typeface="Microsoft YaHei"/>
                <a:ea typeface="Microsoft YaHei"/>
              </a:rPr>
              <a:t>核查任务闭环管理，按村授权、全程留痕</a:t>
            </a:r>
            <a:endParaRPr/>
          </a:p>
        </p:txBody>
      </p:sp>
      <p:sp>
        <p:nvSpPr>
          <p:cNvPr id="328" name="文本框 327" descr="{&quot;isTemplate&quot;:true,&quot;type&quot;:&quot;text&quot;}"/>
          <p:cNvSpPr txBox="1"/>
          <p:nvPr/>
        </p:nvSpPr>
        <p:spPr>
          <a:xfrm>
            <a:off x="8982075" y="0"/>
            <a:ext cx="2828925" cy="27432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8000" b="1">
                <a:solidFill>
                  <a:srgbClr val="2563EB">
                    <a:alpha val="16000"/>
                  </a:srgbClr>
                </a:solidFill>
                <a:latin typeface="Microsoft YaHei"/>
                <a:ea typeface="Microsoft YaHei"/>
              </a:rPr>
              <a:t>02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60, background: '#FFFFFF', position: 'relative' }}&gt;&#10;  &lt;Text style={{ fontSize: 14, color: '#2563EB', letterSpacing: 3, fontWeight: 'bold' }}&gt;02 · 后台管理&lt;/Text&gt;&#10;  &lt;Text style={{ fontSize: 32, fontWeight: 'bold', color: '#0B1F3A', marginTop: 8 }}&gt;九大模块：从底数维护到权限审计&lt;/Text&gt;&#10;  &lt;Box style={{ height: 1, background: '#E5E7EB', marginTop: 16 }} /&gt;&#10;  &lt;Box style={{ flexDirection: 'row', gap: 28, marginTop: 22, height: 478 }}&gt;&#10;    &lt;Box style={{ width: 330, background: 'linear-gradient(160deg, #2563EB 0%, #1D4ED8 100%)', borderRadius: 8, padding: '36px 30px', justifyContent: 'space-between' }}&gt;&#10;      &lt;Box&gt;&#10;        &lt;Text style={{ fontSize: 42, fontWeight: 'bold', color: '#FFFFFF', lineHeight: 1.25 }}&gt;9 大&lt;br /&gt;功能模块&lt;/Text&gt;&#10;        &lt;Text style={{ fontSize: 17, color: 'rgba(255,255,255,0.85)', lineHeight: 1.7, marginTop: 18 }}&gt;统一入口 · 规范录入&lt;br /&gt;分类跟踪 · 全程留痕&lt;/Text&gt;&#10;      &lt;/Box&gt;&#10;      &lt;Box&gt;&#10;        &lt;Box style={{ width: 40, height: 4, background: '#F59E0B', borderRadius: 2, marginBottom: 14 }} /&gt;&#10;        &lt;Text style={{ fontSize: 16, color: 'rgba(255,255,255,0.85)', lineHeight: 1.7 }}&gt;用户管理 + 日志审计兜底：&lt;br /&gt;数据按村授权，操作可回溯&lt;/Text&gt;&#10;      &lt;/Box&gt;&#10;    &lt;/Box&gt;&#10;    &lt;Box style={{ flex: 1, flexDirection: 'column', gap: 18 }}&gt;&#10;      &lt;Box style={{ flexDirection: 'row', gap: 22, flex: 1 }}&gt;&#10;        {[&#10;          ['房屋信息', '人房关联建档 · 核查状态管理 · 批量导出'],&#10;          ['人员信息', '一人一档 · 11 类关注类型跟踪'],&#10;          ['学校管理', '校园底数 · 责任人台账 · 与人员房屋关联'],&#10;          ['工厂管理', '经营状态动态更新 · 场所落图管理'],&#10;        ].map(([t, d]) =&gt; (&#10;          &lt;Box key={t} style={{ flex: 1, background: '#F8FAFC', border: '1px solid #E5E7EB', borderRadius: 8, padding: '18px 18px' }}&gt;&#10;            &lt;Box style={{ width: 30, height: 5, background: '#2563EB', borderRadius: 3 }} /&gt;&#10;            &lt;Text style={{ fontSize: 20, fontWeight: 'bold', color: '#0B1F3A', marginTop: 12 }}&gt;{t}&lt;/Text&gt;&#10;            &lt;Text style={{ fontSize: 15, color: '#64748B', lineHeight: 1.55, marginTop: 8 }}&gt;{d}&lt;/Text&gt;&#10;          &lt;/Box&gt;&#10;        ))}&#10;      &lt;/Box&gt;&#10;      &lt;Box style={{ flexDirection: 'row', gap: 22, flex: 1 }}&gt;&#10;        {[&#10;          ['经营信息', '经营者与学校 / 工厂双向关联'],&#10;          ['房屋核查 / 人员核查', '任务式核查 · 进度闭环 · 逾期预警'],&#10;          ['用户管理', '按村授权 · 增删改查四级权限'],&#10;          ['日志审计', '全操作留痕 · 责任可追溯'],&#10;        ].map(([t, d]) =&gt; (&#10;          &lt;Box key={t} style={{ flex: 1, background: '#F8FAFC', border: '1px solid #E5E7EB', borderRadius: 8, padding: '18px 18px' }}&gt;&#10;            &lt;Box style={{ width: 30, height: 5, background: '#06B6D4', borderRadius: 3 }} /&gt;&#10;            &lt;Text style={{ fontSize: 20, fontWeight: 'bold', color: '#0B1F3A', marginTop: 12 }}&gt;{t}&lt;/Text&gt;&#10;            &lt;Text style={{ fontSize: 15, color: '#64748B', lineHeight: 1.55, marginTop: 8 }}&gt;{d}&lt;/Text&gt;&#10;          &lt;/Box&gt;&#10;        ))}&#10;      &lt;/Box&gt;&#10;      &lt;Box style={{ background: '#EFF6FF', borderRadius: 8, padding: '12px 18px' }}&gt;&#10;        &lt;Text style={{ fontSize: 16, color: '#1E293B' }}&gt;数据规范维护的关键：&lt;span style={{ fontWeight: 'bold', color: '#2563EB' }}&gt;谁录入、谁负责；谁能看、有边界&lt;/span&gt; —— 模块化分工让底数长期保持鲜活&lt;/Text&gt;&#10;      &lt;/Box&gt;&#10;    &lt;/Box&gt;&#10;  &lt;/Box&gt;&#10;  &lt;Box style={{ position: 'absolute', bottom: 24, right: 60 }}&gt;&#10;    &lt;Text style={{ fontSize: 14, color: '#94A3B8' }}&gt;户盾人口信息综合管控系统 · 09&lt;/Text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矩形 32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31" name="文本框 330" descr="{&quot;isTemplate&quot;:true,&quot;type&quot;:&quot;text&quot;}"/>
          <p:cNvSpPr txBox="1"/>
          <p:nvPr/>
        </p:nvSpPr>
        <p:spPr>
          <a:xfrm>
            <a:off x="571500" y="571500"/>
            <a:ext cx="110490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02 · </a:t>
            </a:r>
            <a:r>
              <a:rPr lang="zh-CN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后台管理</a:t>
            </a:r>
            <a:endParaRPr/>
          </a:p>
        </p:txBody>
      </p:sp>
      <p:sp>
        <p:nvSpPr>
          <p:cNvPr id="332" name="文本框 331" descr="{&quot;isTemplate&quot;:true,&quot;type&quot;:&quot;text&quot;}"/>
          <p:cNvSpPr txBox="1"/>
          <p:nvPr/>
        </p:nvSpPr>
        <p:spPr>
          <a:xfrm>
            <a:off x="571500" y="809625"/>
            <a:ext cx="11049000" cy="3714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2400" b="1">
                <a:solidFill>
                  <a:srgbClr val="0B1F3A"/>
                </a:solidFill>
                <a:latin typeface="Microsoft YaHei"/>
                <a:ea typeface="Microsoft YaHei"/>
              </a:rPr>
              <a:t>九大模块：从底数维护到权限审计</a:t>
            </a:r>
            <a:endParaRPr/>
          </a:p>
        </p:txBody>
      </p:sp>
      <p:sp>
        <p:nvSpPr>
          <p:cNvPr id="333" name="矩形 332"/>
          <p:cNvSpPr/>
          <p:nvPr/>
        </p:nvSpPr>
        <p:spPr>
          <a:xfrm>
            <a:off x="571500" y="1333500"/>
            <a:ext cx="11049000" cy="9525"/>
          </a:xfrm>
          <a:prstGeom prst="rect">
            <a:avLst/>
          </a:prstGeom>
          <a:solidFill>
            <a:srgbClr val="E5E7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34" name="矩形: 圆角 333"/>
          <p:cNvSpPr/>
          <p:nvPr/>
        </p:nvSpPr>
        <p:spPr>
          <a:xfrm>
            <a:off x="571500" y="1552575"/>
            <a:ext cx="3143250" cy="4552950"/>
          </a:xfrm>
          <a:prstGeom prst="roundRect">
            <a:avLst>
              <a:gd name="adj" fmla="val 2424"/>
            </a:avLst>
          </a:prstGeom>
          <a:gradFill>
            <a:gsLst>
              <a:gs pos="0">
                <a:srgbClr val="2563EB"/>
              </a:gs>
              <a:gs pos="100000">
                <a:srgbClr val="1D4ED8"/>
              </a:gs>
            </a:gsLst>
            <a:lin ang="4200000" scaled="1"/>
          </a:gradFill>
          <a:ln/>
        </p:spPr>
        <p:txBody>
          <a:bodyPr/>
          <a:lstStyle/>
          <a:p>
            <a:endParaRPr/>
          </a:p>
        </p:txBody>
      </p:sp>
      <p:sp>
        <p:nvSpPr>
          <p:cNvPr id="335" name="文本框 334" descr="{&quot;isTemplate&quot;:true,&quot;type&quot;:&quot;text&quot;}"/>
          <p:cNvSpPr txBox="1"/>
          <p:nvPr/>
        </p:nvSpPr>
        <p:spPr>
          <a:xfrm>
            <a:off x="857250" y="1895475"/>
            <a:ext cx="2571750" cy="12001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25000"/>
              </a:lnSpc>
            </a:pPr>
            <a:r>
              <a:rPr lang="en-US" sz="3150" b="1">
                <a:solidFill>
                  <a:srgbClr val="FFFFFF"/>
                </a:solidFill>
                <a:latin typeface="Microsoft YaHei"/>
                <a:ea typeface="Microsoft YaHei"/>
              </a:rPr>
              <a:t>9 </a:t>
            </a:r>
            <a:r>
              <a:rPr lang="zh-CN" sz="3150" b="1">
                <a:solidFill>
                  <a:srgbClr val="FFFFFF"/>
                </a:solidFill>
                <a:latin typeface="Microsoft YaHei"/>
                <a:ea typeface="Microsoft YaHei"/>
              </a:rPr>
              <a:t>大</a:t>
            </a:r>
            <a:endParaRPr/>
          </a:p>
          <a:p>
            <a:pPr>
              <a:lnSpc>
                <a:spcPct val="125000"/>
              </a:lnSpc>
            </a:pPr>
            <a:r>
              <a:rPr lang="zh-CN" sz="3150" b="1">
                <a:solidFill>
                  <a:srgbClr val="FFFFFF"/>
                </a:solidFill>
                <a:latin typeface="Microsoft YaHei"/>
                <a:ea typeface="Microsoft YaHei"/>
              </a:rPr>
              <a:t>功能模块</a:t>
            </a:r>
            <a:endParaRPr/>
          </a:p>
        </p:txBody>
      </p:sp>
      <p:sp>
        <p:nvSpPr>
          <p:cNvPr id="336" name="文本框 335" descr="{&quot;isTemplate&quot;:true,&quot;type&quot;:&quot;text&quot;}"/>
          <p:cNvSpPr txBox="1"/>
          <p:nvPr/>
        </p:nvSpPr>
        <p:spPr>
          <a:xfrm>
            <a:off x="857250" y="3267075"/>
            <a:ext cx="2571750" cy="666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70000"/>
              </a:lnSpc>
            </a:pPr>
            <a:r>
              <a:rPr lang="zh-CN" sz="1275">
                <a:solidFill>
                  <a:srgbClr val="FFFFFF">
                    <a:alpha val="85000"/>
                  </a:srgbClr>
                </a:solidFill>
                <a:latin typeface="Microsoft YaHei"/>
                <a:ea typeface="Microsoft YaHei"/>
              </a:rPr>
              <a:t>统一入口</a:t>
            </a:r>
            <a:r>
              <a:rPr lang="en-US" sz="1275">
                <a:solidFill>
                  <a:srgbClr val="FFFFFF">
                    <a:alpha val="85000"/>
                  </a:srgbClr>
                </a:solidFill>
                <a:latin typeface="Microsoft YaHei"/>
                <a:ea typeface="Microsoft YaHei"/>
              </a:rPr>
              <a:t> · </a:t>
            </a:r>
            <a:r>
              <a:rPr lang="zh-CN" sz="1275">
                <a:solidFill>
                  <a:srgbClr val="FFFFFF">
                    <a:alpha val="85000"/>
                  </a:srgbClr>
                </a:solidFill>
                <a:latin typeface="Microsoft YaHei"/>
                <a:ea typeface="Microsoft YaHei"/>
              </a:rPr>
              <a:t>规范录入</a:t>
            </a:r>
            <a:endParaRPr/>
          </a:p>
          <a:p>
            <a:pPr>
              <a:lnSpc>
                <a:spcPct val="170000"/>
              </a:lnSpc>
            </a:pPr>
            <a:r>
              <a:rPr lang="zh-CN" sz="1275">
                <a:solidFill>
                  <a:srgbClr val="FFFFFF">
                    <a:alpha val="85000"/>
                  </a:srgbClr>
                </a:solidFill>
                <a:latin typeface="Microsoft YaHei"/>
                <a:ea typeface="Microsoft YaHei"/>
              </a:rPr>
              <a:t>分类跟踪</a:t>
            </a:r>
            <a:r>
              <a:rPr lang="en-US" sz="1275">
                <a:solidFill>
                  <a:srgbClr val="FFFFFF">
                    <a:alpha val="85000"/>
                  </a:srgbClr>
                </a:solidFill>
                <a:latin typeface="Microsoft YaHei"/>
                <a:ea typeface="Microsoft YaHei"/>
              </a:rPr>
              <a:t> · </a:t>
            </a:r>
            <a:r>
              <a:rPr lang="zh-CN" sz="1275">
                <a:solidFill>
                  <a:srgbClr val="FFFFFF">
                    <a:alpha val="85000"/>
                  </a:srgbClr>
                </a:solidFill>
                <a:latin typeface="Microsoft YaHei"/>
                <a:ea typeface="Microsoft YaHei"/>
              </a:rPr>
              <a:t>全程留痕</a:t>
            </a:r>
            <a:endParaRPr/>
          </a:p>
        </p:txBody>
      </p:sp>
      <p:sp>
        <p:nvSpPr>
          <p:cNvPr id="337" name="矩形: 圆角 336"/>
          <p:cNvSpPr/>
          <p:nvPr/>
        </p:nvSpPr>
        <p:spPr>
          <a:xfrm>
            <a:off x="857250" y="4962525"/>
            <a:ext cx="381000" cy="38100"/>
          </a:xfrm>
          <a:prstGeom prst="roundRect">
            <a:avLst>
              <a:gd name="adj" fmla="val 50000"/>
            </a:avLst>
          </a:prstGeom>
          <a:solidFill>
            <a:srgbClr val="F59E0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38" name="文本框 337" descr="{&quot;isTemplate&quot;:true,&quot;type&quot;:&quot;text&quot;}"/>
          <p:cNvSpPr txBox="1"/>
          <p:nvPr/>
        </p:nvSpPr>
        <p:spPr>
          <a:xfrm>
            <a:off x="857250" y="5133975"/>
            <a:ext cx="2571750" cy="6286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70000"/>
              </a:lnSpc>
            </a:pPr>
            <a:r>
              <a:rPr lang="zh-CN" sz="1200">
                <a:solidFill>
                  <a:srgbClr val="FFFFFF">
                    <a:alpha val="85000"/>
                  </a:srgbClr>
                </a:solidFill>
                <a:latin typeface="Microsoft YaHei"/>
                <a:ea typeface="Microsoft YaHei"/>
              </a:rPr>
              <a:t>用户管理</a:t>
            </a:r>
            <a:r>
              <a:rPr lang="en-US" sz="1200">
                <a:solidFill>
                  <a:srgbClr val="FFFFFF">
                    <a:alpha val="85000"/>
                  </a:srgbClr>
                </a:solidFill>
                <a:latin typeface="Microsoft YaHei"/>
                <a:ea typeface="Microsoft YaHei"/>
              </a:rPr>
              <a:t> + </a:t>
            </a:r>
            <a:r>
              <a:rPr lang="zh-CN" sz="1200">
                <a:solidFill>
                  <a:srgbClr val="FFFFFF">
                    <a:alpha val="85000"/>
                  </a:srgbClr>
                </a:solidFill>
                <a:latin typeface="Microsoft YaHei"/>
                <a:ea typeface="Microsoft YaHei"/>
              </a:rPr>
              <a:t>日志审计兜底：</a:t>
            </a:r>
            <a:endParaRPr/>
          </a:p>
          <a:p>
            <a:pPr>
              <a:lnSpc>
                <a:spcPct val="170000"/>
              </a:lnSpc>
            </a:pPr>
            <a:r>
              <a:rPr lang="zh-CN" sz="1200">
                <a:solidFill>
                  <a:srgbClr val="FFFFFF">
                    <a:alpha val="85000"/>
                  </a:srgbClr>
                </a:solidFill>
                <a:latin typeface="Microsoft YaHei"/>
                <a:ea typeface="Microsoft YaHei"/>
              </a:rPr>
              <a:t>数据按村授权，操作可回溯</a:t>
            </a:r>
            <a:endParaRPr/>
          </a:p>
        </p:txBody>
      </p:sp>
      <p:sp>
        <p:nvSpPr>
          <p:cNvPr id="339" name="矩形: 圆角 338"/>
          <p:cNvSpPr/>
          <p:nvPr/>
        </p:nvSpPr>
        <p:spPr>
          <a:xfrm>
            <a:off x="3981450" y="1552575"/>
            <a:ext cx="1752600" cy="1781175"/>
          </a:xfrm>
          <a:prstGeom prst="roundRect">
            <a:avLst>
              <a:gd name="adj" fmla="val 4348"/>
            </a:avLst>
          </a:prstGeom>
          <a:solidFill>
            <a:srgbClr val="F8FAFC"/>
          </a:solidFill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40" name="矩形: 圆角 339"/>
          <p:cNvSpPr/>
          <p:nvPr/>
        </p:nvSpPr>
        <p:spPr>
          <a:xfrm>
            <a:off x="4152900" y="1724025"/>
            <a:ext cx="285750" cy="47625"/>
          </a:xfrm>
          <a:prstGeom prst="roundRect">
            <a:avLst>
              <a:gd name="adj" fmla="val 60000"/>
            </a:avLst>
          </a:prstGeom>
          <a:solidFill>
            <a:srgbClr val="2563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41" name="文本框 340" descr="{&quot;isTemplate&quot;:true,&quot;type&quot;:&quot;text&quot;}"/>
          <p:cNvSpPr txBox="1"/>
          <p:nvPr/>
        </p:nvSpPr>
        <p:spPr>
          <a:xfrm>
            <a:off x="4152900" y="1885950"/>
            <a:ext cx="1409700" cy="2286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500" b="1">
                <a:solidFill>
                  <a:srgbClr val="0B1F3A"/>
                </a:solidFill>
                <a:latin typeface="Microsoft YaHei"/>
                <a:ea typeface="Microsoft YaHei"/>
              </a:rPr>
              <a:t>房屋信息</a:t>
            </a:r>
            <a:endParaRPr/>
          </a:p>
        </p:txBody>
      </p:sp>
      <p:sp>
        <p:nvSpPr>
          <p:cNvPr id="342" name="文本框 341" descr="{&quot;isTemplate&quot;:true,&quot;type&quot;:&quot;text&quot;}"/>
          <p:cNvSpPr txBox="1"/>
          <p:nvPr/>
        </p:nvSpPr>
        <p:spPr>
          <a:xfrm>
            <a:off x="4152900" y="2190750"/>
            <a:ext cx="1409700" cy="5334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5000"/>
              </a:lnSpc>
            </a:pP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人房关联建档</a:t>
            </a:r>
            <a:r>
              <a:rPr lang="en-US" sz="112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核查状态管理</a:t>
            </a:r>
            <a:r>
              <a:rPr lang="en-US" sz="112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批量导出</a:t>
            </a:r>
            <a:endParaRPr/>
          </a:p>
        </p:txBody>
      </p:sp>
      <p:sp>
        <p:nvSpPr>
          <p:cNvPr id="343" name="矩形: 圆角 342"/>
          <p:cNvSpPr/>
          <p:nvPr/>
        </p:nvSpPr>
        <p:spPr>
          <a:xfrm>
            <a:off x="5943600" y="1552575"/>
            <a:ext cx="1752600" cy="1781175"/>
          </a:xfrm>
          <a:prstGeom prst="roundRect">
            <a:avLst>
              <a:gd name="adj" fmla="val 4348"/>
            </a:avLst>
          </a:prstGeom>
          <a:solidFill>
            <a:srgbClr val="F8FAFC"/>
          </a:solidFill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44" name="矩形: 圆角 343"/>
          <p:cNvSpPr/>
          <p:nvPr/>
        </p:nvSpPr>
        <p:spPr>
          <a:xfrm>
            <a:off x="6115050" y="1724025"/>
            <a:ext cx="285750" cy="47625"/>
          </a:xfrm>
          <a:prstGeom prst="roundRect">
            <a:avLst>
              <a:gd name="adj" fmla="val 60000"/>
            </a:avLst>
          </a:prstGeom>
          <a:solidFill>
            <a:srgbClr val="2563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45" name="文本框 344" descr="{&quot;isTemplate&quot;:true,&quot;type&quot;:&quot;text&quot;}"/>
          <p:cNvSpPr txBox="1"/>
          <p:nvPr/>
        </p:nvSpPr>
        <p:spPr>
          <a:xfrm>
            <a:off x="6115050" y="1885950"/>
            <a:ext cx="1409700" cy="2286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500" b="1">
                <a:solidFill>
                  <a:srgbClr val="0B1F3A"/>
                </a:solidFill>
                <a:latin typeface="Microsoft YaHei"/>
                <a:ea typeface="Microsoft YaHei"/>
              </a:rPr>
              <a:t>人员信息</a:t>
            </a:r>
            <a:endParaRPr/>
          </a:p>
        </p:txBody>
      </p:sp>
      <p:sp>
        <p:nvSpPr>
          <p:cNvPr id="346" name="文本框 345" descr="{&quot;isTemplate&quot;:true,&quot;type&quot;:&quot;text&quot;}"/>
          <p:cNvSpPr txBox="1"/>
          <p:nvPr/>
        </p:nvSpPr>
        <p:spPr>
          <a:xfrm>
            <a:off x="6115050" y="2190750"/>
            <a:ext cx="1409700" cy="5334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5000"/>
              </a:lnSpc>
            </a:pP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一人一档</a:t>
            </a:r>
            <a:r>
              <a:rPr lang="en-US" sz="1125">
                <a:solidFill>
                  <a:srgbClr val="64748B"/>
                </a:solidFill>
                <a:latin typeface="Microsoft YaHei"/>
                <a:ea typeface="Microsoft YaHei"/>
              </a:rPr>
              <a:t> · 11 </a:t>
            </a: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类关注类型跟踪</a:t>
            </a:r>
            <a:endParaRPr/>
          </a:p>
        </p:txBody>
      </p:sp>
      <p:sp>
        <p:nvSpPr>
          <p:cNvPr id="347" name="矩形: 圆角 346"/>
          <p:cNvSpPr/>
          <p:nvPr/>
        </p:nvSpPr>
        <p:spPr>
          <a:xfrm>
            <a:off x="7905750" y="1552575"/>
            <a:ext cx="1752600" cy="1781175"/>
          </a:xfrm>
          <a:prstGeom prst="roundRect">
            <a:avLst>
              <a:gd name="adj" fmla="val 4348"/>
            </a:avLst>
          </a:prstGeom>
          <a:solidFill>
            <a:srgbClr val="F8FAFC"/>
          </a:solidFill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48" name="矩形: 圆角 347"/>
          <p:cNvSpPr/>
          <p:nvPr/>
        </p:nvSpPr>
        <p:spPr>
          <a:xfrm>
            <a:off x="8077200" y="1724025"/>
            <a:ext cx="285750" cy="47625"/>
          </a:xfrm>
          <a:prstGeom prst="roundRect">
            <a:avLst>
              <a:gd name="adj" fmla="val 60000"/>
            </a:avLst>
          </a:prstGeom>
          <a:solidFill>
            <a:srgbClr val="2563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49" name="文本框 348" descr="{&quot;isTemplate&quot;:true,&quot;type&quot;:&quot;text&quot;}"/>
          <p:cNvSpPr txBox="1"/>
          <p:nvPr/>
        </p:nvSpPr>
        <p:spPr>
          <a:xfrm>
            <a:off x="8077200" y="1885950"/>
            <a:ext cx="1409700" cy="2286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500" b="1">
                <a:solidFill>
                  <a:srgbClr val="0B1F3A"/>
                </a:solidFill>
                <a:latin typeface="Microsoft YaHei"/>
                <a:ea typeface="Microsoft YaHei"/>
              </a:rPr>
              <a:t>学校管理</a:t>
            </a:r>
            <a:endParaRPr/>
          </a:p>
        </p:txBody>
      </p:sp>
      <p:sp>
        <p:nvSpPr>
          <p:cNvPr id="350" name="文本框 349" descr="{&quot;isTemplate&quot;:true,&quot;type&quot;:&quot;text&quot;}"/>
          <p:cNvSpPr txBox="1"/>
          <p:nvPr/>
        </p:nvSpPr>
        <p:spPr>
          <a:xfrm>
            <a:off x="8077200" y="2190750"/>
            <a:ext cx="1409700" cy="5334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5000"/>
              </a:lnSpc>
            </a:pP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校园底数</a:t>
            </a:r>
            <a:r>
              <a:rPr lang="en-US" sz="112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责任人台账</a:t>
            </a:r>
            <a:r>
              <a:rPr lang="en-US" sz="112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与人员房屋关联</a:t>
            </a:r>
            <a:endParaRPr/>
          </a:p>
        </p:txBody>
      </p:sp>
      <p:sp>
        <p:nvSpPr>
          <p:cNvPr id="351" name="矩形: 圆角 350"/>
          <p:cNvSpPr/>
          <p:nvPr/>
        </p:nvSpPr>
        <p:spPr>
          <a:xfrm>
            <a:off x="9867900" y="1552575"/>
            <a:ext cx="1752600" cy="1781175"/>
          </a:xfrm>
          <a:prstGeom prst="roundRect">
            <a:avLst>
              <a:gd name="adj" fmla="val 4348"/>
            </a:avLst>
          </a:prstGeom>
          <a:solidFill>
            <a:srgbClr val="F8FAFC"/>
          </a:solidFill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52" name="矩形: 圆角 351"/>
          <p:cNvSpPr/>
          <p:nvPr/>
        </p:nvSpPr>
        <p:spPr>
          <a:xfrm>
            <a:off x="10039350" y="1724025"/>
            <a:ext cx="285750" cy="47625"/>
          </a:xfrm>
          <a:prstGeom prst="roundRect">
            <a:avLst>
              <a:gd name="adj" fmla="val 60000"/>
            </a:avLst>
          </a:prstGeom>
          <a:solidFill>
            <a:srgbClr val="2563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53" name="文本框 352" descr="{&quot;isTemplate&quot;:true,&quot;type&quot;:&quot;text&quot;}"/>
          <p:cNvSpPr txBox="1"/>
          <p:nvPr/>
        </p:nvSpPr>
        <p:spPr>
          <a:xfrm>
            <a:off x="10039350" y="1885950"/>
            <a:ext cx="1409700" cy="2286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500" b="1">
                <a:solidFill>
                  <a:srgbClr val="0B1F3A"/>
                </a:solidFill>
                <a:latin typeface="Microsoft YaHei"/>
                <a:ea typeface="Microsoft YaHei"/>
              </a:rPr>
              <a:t>工厂管理</a:t>
            </a:r>
            <a:endParaRPr/>
          </a:p>
        </p:txBody>
      </p:sp>
      <p:sp>
        <p:nvSpPr>
          <p:cNvPr id="354" name="文本框 353" descr="{&quot;isTemplate&quot;:true,&quot;type&quot;:&quot;text&quot;}"/>
          <p:cNvSpPr txBox="1"/>
          <p:nvPr/>
        </p:nvSpPr>
        <p:spPr>
          <a:xfrm>
            <a:off x="10039350" y="2190750"/>
            <a:ext cx="1409700" cy="5334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5000"/>
              </a:lnSpc>
            </a:pP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经营状态动态更新</a:t>
            </a:r>
            <a:r>
              <a:rPr lang="en-US" sz="112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场所落图管理</a:t>
            </a:r>
            <a:endParaRPr/>
          </a:p>
        </p:txBody>
      </p:sp>
      <p:sp>
        <p:nvSpPr>
          <p:cNvPr id="355" name="矩形: 圆角 354"/>
          <p:cNvSpPr/>
          <p:nvPr/>
        </p:nvSpPr>
        <p:spPr>
          <a:xfrm>
            <a:off x="3981450" y="3505200"/>
            <a:ext cx="1752600" cy="2009775"/>
          </a:xfrm>
          <a:prstGeom prst="roundRect">
            <a:avLst>
              <a:gd name="adj" fmla="val 4348"/>
            </a:avLst>
          </a:prstGeom>
          <a:solidFill>
            <a:srgbClr val="F8FAFC"/>
          </a:solidFill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56" name="矩形: 圆角 355"/>
          <p:cNvSpPr/>
          <p:nvPr/>
        </p:nvSpPr>
        <p:spPr>
          <a:xfrm>
            <a:off x="4152900" y="3676650"/>
            <a:ext cx="285750" cy="47625"/>
          </a:xfrm>
          <a:prstGeom prst="roundRect">
            <a:avLst>
              <a:gd name="adj" fmla="val 60000"/>
            </a:avLst>
          </a:prstGeom>
          <a:solidFill>
            <a:srgbClr val="06B6D4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57" name="文本框 356" descr="{&quot;isTemplate&quot;:true,&quot;type&quot;:&quot;text&quot;}"/>
          <p:cNvSpPr txBox="1"/>
          <p:nvPr/>
        </p:nvSpPr>
        <p:spPr>
          <a:xfrm>
            <a:off x="4152900" y="3838575"/>
            <a:ext cx="1409700" cy="2286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500" b="1">
                <a:solidFill>
                  <a:srgbClr val="0B1F3A"/>
                </a:solidFill>
                <a:latin typeface="Microsoft YaHei"/>
                <a:ea typeface="Microsoft YaHei"/>
              </a:rPr>
              <a:t>经营信息</a:t>
            </a:r>
            <a:endParaRPr/>
          </a:p>
        </p:txBody>
      </p:sp>
      <p:sp>
        <p:nvSpPr>
          <p:cNvPr id="358" name="文本框 357" descr="{&quot;isTemplate&quot;:true,&quot;type&quot;:&quot;text&quot;}"/>
          <p:cNvSpPr txBox="1"/>
          <p:nvPr/>
        </p:nvSpPr>
        <p:spPr>
          <a:xfrm>
            <a:off x="4152900" y="4143375"/>
            <a:ext cx="1409700" cy="5334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5000"/>
              </a:lnSpc>
            </a:pP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经营者与学校</a:t>
            </a:r>
            <a:r>
              <a:rPr lang="en-US" sz="1125">
                <a:solidFill>
                  <a:srgbClr val="64748B"/>
                </a:solidFill>
                <a:latin typeface="Microsoft YaHei"/>
                <a:ea typeface="Microsoft YaHei"/>
              </a:rPr>
              <a:t> / </a:t>
            </a: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工厂双向关联</a:t>
            </a:r>
            <a:endParaRPr/>
          </a:p>
        </p:txBody>
      </p:sp>
      <p:sp>
        <p:nvSpPr>
          <p:cNvPr id="359" name="矩形: 圆角 358"/>
          <p:cNvSpPr/>
          <p:nvPr/>
        </p:nvSpPr>
        <p:spPr>
          <a:xfrm>
            <a:off x="5943600" y="3505200"/>
            <a:ext cx="1752600" cy="2009775"/>
          </a:xfrm>
          <a:prstGeom prst="roundRect">
            <a:avLst>
              <a:gd name="adj" fmla="val 4348"/>
            </a:avLst>
          </a:prstGeom>
          <a:solidFill>
            <a:srgbClr val="F8FAFC"/>
          </a:solidFill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60" name="矩形: 圆角 359"/>
          <p:cNvSpPr/>
          <p:nvPr/>
        </p:nvSpPr>
        <p:spPr>
          <a:xfrm>
            <a:off x="6115050" y="3676650"/>
            <a:ext cx="285750" cy="47625"/>
          </a:xfrm>
          <a:prstGeom prst="roundRect">
            <a:avLst>
              <a:gd name="adj" fmla="val 60000"/>
            </a:avLst>
          </a:prstGeom>
          <a:solidFill>
            <a:srgbClr val="06B6D4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61" name="文本框 360" descr="{&quot;isTemplate&quot;:true,&quot;type&quot;:&quot;text&quot;}"/>
          <p:cNvSpPr txBox="1"/>
          <p:nvPr/>
        </p:nvSpPr>
        <p:spPr>
          <a:xfrm>
            <a:off x="6115050" y="3838575"/>
            <a:ext cx="1409700" cy="4572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00000"/>
              </a:lnSpc>
            </a:pPr>
            <a:r>
              <a:rPr lang="zh-CN" sz="1500" b="1">
                <a:solidFill>
                  <a:srgbClr val="0B1F3A"/>
                </a:solidFill>
                <a:latin typeface="Microsoft YaHei"/>
                <a:ea typeface="Microsoft YaHei"/>
              </a:rPr>
              <a:t>房屋核查</a:t>
            </a:r>
            <a:r>
              <a:rPr lang="en-US" sz="1500" b="1">
                <a:solidFill>
                  <a:srgbClr val="0B1F3A"/>
                </a:solidFill>
                <a:latin typeface="Microsoft YaHei"/>
                <a:ea typeface="Microsoft YaHei"/>
              </a:rPr>
              <a:t> / </a:t>
            </a:r>
            <a:r>
              <a:rPr lang="zh-CN" sz="1500" b="1">
                <a:solidFill>
                  <a:srgbClr val="0B1F3A"/>
                </a:solidFill>
                <a:latin typeface="Microsoft YaHei"/>
                <a:ea typeface="Microsoft YaHei"/>
              </a:rPr>
              <a:t>人员核查</a:t>
            </a:r>
            <a:endParaRPr/>
          </a:p>
        </p:txBody>
      </p:sp>
      <p:sp>
        <p:nvSpPr>
          <p:cNvPr id="362" name="文本框 361" descr="{&quot;isTemplate&quot;:true,&quot;type&quot;:&quot;text&quot;}"/>
          <p:cNvSpPr txBox="1"/>
          <p:nvPr/>
        </p:nvSpPr>
        <p:spPr>
          <a:xfrm>
            <a:off x="6115050" y="4371975"/>
            <a:ext cx="1409700" cy="5334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5000"/>
              </a:lnSpc>
            </a:pP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任务式核查</a:t>
            </a:r>
            <a:r>
              <a:rPr lang="en-US" sz="112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进度闭环</a:t>
            </a:r>
            <a:r>
              <a:rPr lang="en-US" sz="112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逾期预警</a:t>
            </a:r>
            <a:endParaRPr/>
          </a:p>
        </p:txBody>
      </p:sp>
      <p:sp>
        <p:nvSpPr>
          <p:cNvPr id="363" name="矩形: 圆角 362"/>
          <p:cNvSpPr/>
          <p:nvPr/>
        </p:nvSpPr>
        <p:spPr>
          <a:xfrm>
            <a:off x="7905750" y="3505200"/>
            <a:ext cx="1752600" cy="2009775"/>
          </a:xfrm>
          <a:prstGeom prst="roundRect">
            <a:avLst>
              <a:gd name="adj" fmla="val 4348"/>
            </a:avLst>
          </a:prstGeom>
          <a:solidFill>
            <a:srgbClr val="F8FAFC"/>
          </a:solidFill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64" name="矩形: 圆角 363"/>
          <p:cNvSpPr/>
          <p:nvPr/>
        </p:nvSpPr>
        <p:spPr>
          <a:xfrm>
            <a:off x="8077200" y="3676650"/>
            <a:ext cx="285750" cy="47625"/>
          </a:xfrm>
          <a:prstGeom prst="roundRect">
            <a:avLst>
              <a:gd name="adj" fmla="val 60000"/>
            </a:avLst>
          </a:prstGeom>
          <a:solidFill>
            <a:srgbClr val="06B6D4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65" name="文本框 364" descr="{&quot;isTemplate&quot;:true,&quot;type&quot;:&quot;text&quot;}"/>
          <p:cNvSpPr txBox="1"/>
          <p:nvPr/>
        </p:nvSpPr>
        <p:spPr>
          <a:xfrm>
            <a:off x="8077200" y="3838575"/>
            <a:ext cx="1409700" cy="2286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500" b="1">
                <a:solidFill>
                  <a:srgbClr val="0B1F3A"/>
                </a:solidFill>
                <a:latin typeface="Microsoft YaHei"/>
                <a:ea typeface="Microsoft YaHei"/>
              </a:rPr>
              <a:t>用户管理</a:t>
            </a:r>
            <a:endParaRPr/>
          </a:p>
        </p:txBody>
      </p:sp>
      <p:sp>
        <p:nvSpPr>
          <p:cNvPr id="366" name="文本框 365" descr="{&quot;isTemplate&quot;:true,&quot;type&quot;:&quot;text&quot;}"/>
          <p:cNvSpPr txBox="1"/>
          <p:nvPr/>
        </p:nvSpPr>
        <p:spPr>
          <a:xfrm>
            <a:off x="8077200" y="4143375"/>
            <a:ext cx="1409700" cy="5334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5000"/>
              </a:lnSpc>
            </a:pP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按村授权</a:t>
            </a:r>
            <a:r>
              <a:rPr lang="en-US" sz="112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增删改查四级权限</a:t>
            </a:r>
            <a:endParaRPr/>
          </a:p>
        </p:txBody>
      </p:sp>
      <p:sp>
        <p:nvSpPr>
          <p:cNvPr id="367" name="矩形: 圆角 366"/>
          <p:cNvSpPr/>
          <p:nvPr/>
        </p:nvSpPr>
        <p:spPr>
          <a:xfrm>
            <a:off x="9867900" y="3505200"/>
            <a:ext cx="1752600" cy="2009775"/>
          </a:xfrm>
          <a:prstGeom prst="roundRect">
            <a:avLst>
              <a:gd name="adj" fmla="val 4348"/>
            </a:avLst>
          </a:prstGeom>
          <a:solidFill>
            <a:srgbClr val="F8FAFC"/>
          </a:solidFill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68" name="矩形: 圆角 367"/>
          <p:cNvSpPr/>
          <p:nvPr/>
        </p:nvSpPr>
        <p:spPr>
          <a:xfrm>
            <a:off x="10039350" y="3676650"/>
            <a:ext cx="285750" cy="47625"/>
          </a:xfrm>
          <a:prstGeom prst="roundRect">
            <a:avLst>
              <a:gd name="adj" fmla="val 60000"/>
            </a:avLst>
          </a:prstGeom>
          <a:solidFill>
            <a:srgbClr val="06B6D4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69" name="文本框 368" descr="{&quot;isTemplate&quot;:true,&quot;type&quot;:&quot;text&quot;}"/>
          <p:cNvSpPr txBox="1"/>
          <p:nvPr/>
        </p:nvSpPr>
        <p:spPr>
          <a:xfrm>
            <a:off x="10039350" y="3838575"/>
            <a:ext cx="1409700" cy="2286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500" b="1">
                <a:solidFill>
                  <a:srgbClr val="0B1F3A"/>
                </a:solidFill>
                <a:latin typeface="Microsoft YaHei"/>
                <a:ea typeface="Microsoft YaHei"/>
              </a:rPr>
              <a:t>日志审计</a:t>
            </a:r>
            <a:endParaRPr/>
          </a:p>
        </p:txBody>
      </p:sp>
      <p:sp>
        <p:nvSpPr>
          <p:cNvPr id="370" name="文本框 369" descr="{&quot;isTemplate&quot;:true,&quot;type&quot;:&quot;text&quot;}"/>
          <p:cNvSpPr txBox="1"/>
          <p:nvPr/>
        </p:nvSpPr>
        <p:spPr>
          <a:xfrm>
            <a:off x="10039350" y="4143375"/>
            <a:ext cx="1409700" cy="5334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5000"/>
              </a:lnSpc>
            </a:pP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全操作留痕</a:t>
            </a:r>
            <a:r>
              <a:rPr lang="en-US" sz="112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125">
                <a:solidFill>
                  <a:srgbClr val="64748B"/>
                </a:solidFill>
                <a:latin typeface="Microsoft YaHei"/>
                <a:ea typeface="Microsoft YaHei"/>
              </a:rPr>
              <a:t>责任可追溯</a:t>
            </a:r>
            <a:endParaRPr/>
          </a:p>
        </p:txBody>
      </p:sp>
      <p:sp>
        <p:nvSpPr>
          <p:cNvPr id="371" name="矩形: 圆角 370"/>
          <p:cNvSpPr/>
          <p:nvPr/>
        </p:nvSpPr>
        <p:spPr>
          <a:xfrm>
            <a:off x="3981450" y="5686425"/>
            <a:ext cx="7639050" cy="419100"/>
          </a:xfrm>
          <a:prstGeom prst="roundRect">
            <a:avLst>
              <a:gd name="adj" fmla="val 18182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72" name="文本框 371" descr="{&quot;isTemplate&quot;:true,&quot;type&quot;:&quot;text&quot;}"/>
          <p:cNvSpPr txBox="1"/>
          <p:nvPr/>
        </p:nvSpPr>
        <p:spPr>
          <a:xfrm>
            <a:off x="4152900" y="5800725"/>
            <a:ext cx="7296150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数据规范维护的关键：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谁录入、谁负责；谁能看、有边界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—— 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模块化分工让底数长期保持鲜活</a:t>
            </a:r>
            <a:endParaRPr/>
          </a:p>
        </p:txBody>
      </p:sp>
      <p:sp>
        <p:nvSpPr>
          <p:cNvPr id="373" name="文本框 372" descr="{&quot;isTemplate&quot;:true,&quot;type&quot;:&quot;text&quot;}"/>
          <p:cNvSpPr txBox="1"/>
          <p:nvPr/>
        </p:nvSpPr>
        <p:spPr>
          <a:xfrm>
            <a:off x="9744075" y="6467475"/>
            <a:ext cx="1876425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户盾人口信息综合管控系统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· 09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60, background: '#FFFFFF', position: 'relative' }}&gt;&#10;  &lt;Text style={{ fontSize: 14, color: '#2563EB', letterSpacing: 3, fontWeight: 'bold' }}&gt;02 · 后台管理&lt;/Text&gt;&#10;  &lt;Text style={{ fontSize: 32, fontWeight: 'bold', color: '#0B1F3A', marginTop: 8 }}&gt;房屋信息：2,009 所房屋一户一档&lt;/Text&gt;&#10;  &lt;Box style={{ height: 1, background: '#E5E7EB', marginTop: 16 }} /&gt;&#10;  &lt;Box style={{ flexDirection: 'row', gap: 30, marginTop: 24, height: 476 }}&gt;&#10;    &lt;Box style={{ width: 730 }}&gt;&#10;      &lt;Image src=&quot;assets/admin_house.png&quot; style={{ width: 730, height: 356, objectFit: 'cover', borderRadius: 8, border: '1px solid #E5E7EB' }} /&gt;&#10;      &lt;Text style={{ fontSize: 14, color: '#94A3B8', marginTop: 8, textAlign: 'center' }}&gt;房屋信息列表：房屋编号、地址、类型、房主、面积、核查标记一表尽览&lt;/Text&gt;&#10;      &lt;Box style={{ flexDirection: 'row', gap: 12, marginTop: 12 }}&gt;&#10;        &lt;Box style={{ flex: 1, background: '#F8FAFC', border: '1px solid #E5E7EB', borderRadius: 8, padding: '12px 16px' }}&gt;&#10;          &lt;Text style={{ fontSize: 26, fontWeight: 'bold', color: '#2563EB' }}&gt;2,009&lt;/Text&gt;&#10;          &lt;Text style={{ fontSize: 14, color: '#64748B', marginTop: 2 }}&gt;实有房屋（所）&lt;/Text&gt;&#10;        &lt;/Box&gt;&#10;        &lt;Box style={{ flex: 1, background: '#F8FAFC', border: '1px solid #E5E7EB', borderRadius: 8, padding: '12px 16px' }}&gt;&#10;          &lt;Text style={{ fontSize: 26, fontWeight: 'bold', color: '#2563EB' }}&gt;301&lt;/Text&gt;&#10;          &lt;Text style={{ fontSize: 14, color: '#64748B', marginTop: 2 }}&gt;出租房屋（户）&lt;/Text&gt;&#10;        &lt;/Box&gt;&#10;        &lt;Box style={{ flex: 1, background: '#F8FAFC', border: '1px solid #E5E7EB', borderRadius: 8, padding: '12px 16px' }}&gt;&#10;          &lt;Text style={{ fontSize: 26, fontWeight: 'bold', color: '#2563EB' }}&gt;9 类&lt;/Text&gt;&#10;          &lt;Text style={{ fontSize: 14, color: '#64748B', marginTop: 2 }}&gt;自住房 / 出租 / 商铺 / 厂房等&lt;/Text&gt;&#10;        &lt;/Box&gt;&#10;      &lt;/Box&gt;&#10;    &lt;/Box&gt;&#10;    &lt;Box style={{ flex: 1, flexDirection: 'column' }}&gt;&#10;      &lt;Box style={{ flexDirection: 'column', gap: 16 }}&gt;&#10;        &lt;Box&gt;&#10;          &lt;Text style={{ fontSize: 19, fontWeight: 'bold', color: '#0B1F3A' }}&gt;五维检索，秒级定位&lt;/Text&gt;&#10;          &lt;Text style={{ fontSize: 16, color: '#475569', lineHeight: 1.55, marginTop: 5 }}&gt;地址关键词 / 所属区域 / 房屋类型 / 出租状态 / 是否核查&lt;/Text&gt;&#10;        &lt;/Box&gt;&#10;        &lt;Box&gt;&#10;          &lt;Text style={{ fontSize: 19, fontWeight: 'bold', color: '#0B1F3A' }}&gt;人房关联建档&lt;/Text&gt;&#10;          &lt;Text style={{ fontSize: 16, color: '#475569', lineHeight: 1.55, marginTop: 5 }}&gt;为房屋挂接居住人员，家属 / 同住人 / 租客关系一目了然&lt;/Text&gt;&#10;        &lt;/Box&gt;&#10;        &lt;Box&gt;&#10;          &lt;Text style={{ fontSize: 19, fontWeight: 'bold', color: '#0B1F3A' }}&gt;新增带地图描点&lt;/Text&gt;&#10;          &lt;Text style={{ fontSize: 16, color: '#475569', lineHeight: 1.55, marginTop: 5 }}&gt;录入房屋时在地图打点，村组定位即录即上图&lt;/Text&gt;&#10;        &lt;/Box&gt;&#10;        &lt;Box&gt;&#10;          &lt;Text style={{ fontSize: 19, fontWeight: 'bold', color: '#0B1F3A' }}&gt;编辑留痕 · 批量导出&lt;/Text&gt;&#10;          &lt;Text style={{ fontSize: 16, color: '#475569', lineHeight: 1.55, marginTop: 5 }}&gt;修改全程记日志，检索结果一键导出上报&lt;/Text&gt;&#10;        &lt;/Box&gt;&#10;      &lt;/Box&gt;&#10;      &lt;Box style={{ background: '#EFF6FF', borderRadius: 8, padding: '12px 16px', marginTop: 20 }}&gt;&#10;        &lt;Text style={{ fontSize: 16, color: '#1E293B', lineHeight: 1.5 }}&gt;房屋是人口管理的锚点：&lt;span style={{ fontWeight: 'bold', color: '#2563EB' }}&gt;人、出租、核查信息全部挂接在&quot;户&quot;上&lt;/span&gt;&lt;/Text&gt;&#10;      &lt;/Box&gt;&#10;    &lt;/Box&gt;&#10;  &lt;/Box&gt;&#10;  &lt;Box style={{ position: 'absolute', bottom: 24, right: 60 }}&gt;&#10;    &lt;Text style={{ fontSize: 14, color: '#94A3B8' }}&gt;户盾人口信息综合管控系统 · 10&lt;/Text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2" name="文本框 11" descr="{&quot;isTemplate&quot;:true,&quot;type&quot;:&quot;text&quot;}"/>
          <p:cNvSpPr txBox="1"/>
          <p:nvPr/>
        </p:nvSpPr>
        <p:spPr>
          <a:xfrm>
            <a:off x="571500" y="571500"/>
            <a:ext cx="110490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02 · </a:t>
            </a:r>
            <a:r>
              <a:rPr lang="zh-CN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后台管理</a:t>
            </a:r>
            <a:endParaRPr/>
          </a:p>
        </p:txBody>
      </p:sp>
      <p:sp>
        <p:nvSpPr>
          <p:cNvPr id="13" name="文本框 12" descr="{&quot;isTemplate&quot;:true,&quot;type&quot;:&quot;text&quot;}"/>
          <p:cNvSpPr txBox="1"/>
          <p:nvPr/>
        </p:nvSpPr>
        <p:spPr>
          <a:xfrm>
            <a:off x="571500" y="809625"/>
            <a:ext cx="11049000" cy="3714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2400" b="1">
                <a:solidFill>
                  <a:srgbClr val="0B1F3A"/>
                </a:solidFill>
                <a:latin typeface="Microsoft YaHei"/>
                <a:ea typeface="Microsoft YaHei"/>
              </a:rPr>
              <a:t>房屋信息：</a:t>
            </a:r>
            <a:r>
              <a:rPr lang="en-US" sz="2400" b="1">
                <a:solidFill>
                  <a:srgbClr val="0B1F3A"/>
                </a:solidFill>
                <a:latin typeface="Microsoft YaHei"/>
                <a:ea typeface="Microsoft YaHei"/>
              </a:rPr>
              <a:t>2,009 </a:t>
            </a:r>
            <a:r>
              <a:rPr lang="zh-CN" sz="2400" b="1">
                <a:solidFill>
                  <a:srgbClr val="0B1F3A"/>
                </a:solidFill>
                <a:latin typeface="Microsoft YaHei"/>
                <a:ea typeface="Microsoft YaHei"/>
              </a:rPr>
              <a:t>所房屋一户一档</a:t>
            </a:r>
            <a:endParaRPr/>
          </a:p>
        </p:txBody>
      </p:sp>
      <p:sp>
        <p:nvSpPr>
          <p:cNvPr id="14" name="矩形 13"/>
          <p:cNvSpPr/>
          <p:nvPr/>
        </p:nvSpPr>
        <p:spPr>
          <a:xfrm>
            <a:off x="571500" y="1333500"/>
            <a:ext cx="11049000" cy="9525"/>
          </a:xfrm>
          <a:prstGeom prst="rect">
            <a:avLst/>
          </a:prstGeom>
          <a:solidFill>
            <a:srgbClr val="E5E7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5" name="矩形 14"/>
          <p:cNvSpPr/>
          <p:nvPr/>
        </p:nvSpPr>
        <p:spPr>
          <a:xfrm>
            <a:off x="571500" y="1571625"/>
            <a:ext cx="6953250" cy="3390900"/>
          </a:xfrm>
          <a:prstGeom prst="rect">
            <a:avLst/>
          </a:prstGeom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2"/>
          <a:srcRect t="960" b="960"/>
          <a:stretch>
            <a:fillRect/>
          </a:stretch>
        </p:blipFill>
        <p:spPr>
          <a:xfrm>
            <a:off x="571500" y="1571625"/>
            <a:ext cx="6953250" cy="3390900"/>
          </a:xfrm>
          <a:prstGeom prst="roundRect">
            <a:avLst>
              <a:gd name="adj" fmla="val 2247"/>
            </a:avLst>
          </a:prstGeom>
          <a:ln/>
        </p:spPr>
      </p:pic>
      <p:sp>
        <p:nvSpPr>
          <p:cNvPr id="17" name="文本框 16" descr="{&quot;isTemplate&quot;:true,&quot;type&quot;:&quot;text&quot;}"/>
          <p:cNvSpPr txBox="1"/>
          <p:nvPr/>
        </p:nvSpPr>
        <p:spPr>
          <a:xfrm>
            <a:off x="571500" y="5038725"/>
            <a:ext cx="695325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房屋信息列表：房屋编号、地址、类型、房主、面积、核查标记一表尽览</a:t>
            </a:r>
            <a:endParaRPr/>
          </a:p>
        </p:txBody>
      </p:sp>
      <p:sp>
        <p:nvSpPr>
          <p:cNvPr id="18" name="矩形: 圆角 17"/>
          <p:cNvSpPr/>
          <p:nvPr/>
        </p:nvSpPr>
        <p:spPr>
          <a:xfrm>
            <a:off x="571500" y="5314950"/>
            <a:ext cx="2238375" cy="714375"/>
          </a:xfrm>
          <a:prstGeom prst="roundRect">
            <a:avLst>
              <a:gd name="adj" fmla="val 10667"/>
            </a:avLst>
          </a:prstGeom>
          <a:solidFill>
            <a:srgbClr val="F8FAFC"/>
          </a:solidFill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文本框 18" descr="{&quot;isTemplate&quot;:true,&quot;type&quot;:&quot;text&quot;}"/>
          <p:cNvSpPr txBox="1"/>
          <p:nvPr/>
        </p:nvSpPr>
        <p:spPr>
          <a:xfrm>
            <a:off x="723900" y="5429250"/>
            <a:ext cx="1933575" cy="3048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950" b="1">
                <a:solidFill>
                  <a:srgbClr val="2563EB"/>
                </a:solidFill>
                <a:latin typeface="Microsoft YaHei"/>
                <a:ea typeface="Microsoft YaHei"/>
              </a:rPr>
              <a:t>2,009</a:t>
            </a:r>
            <a:endParaRPr/>
          </a:p>
        </p:txBody>
      </p:sp>
      <p:sp>
        <p:nvSpPr>
          <p:cNvPr id="20" name="文本框 19" descr="{&quot;isTemplate&quot;:true,&quot;type&quot;:&quot;text&quot;}"/>
          <p:cNvSpPr txBox="1"/>
          <p:nvPr/>
        </p:nvSpPr>
        <p:spPr>
          <a:xfrm>
            <a:off x="723900" y="5753100"/>
            <a:ext cx="1933575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64748B"/>
                </a:solidFill>
                <a:latin typeface="Microsoft YaHei"/>
                <a:ea typeface="Microsoft YaHei"/>
              </a:rPr>
              <a:t>实有房屋（所）</a:t>
            </a:r>
            <a:endParaRPr/>
          </a:p>
        </p:txBody>
      </p:sp>
      <p:sp>
        <p:nvSpPr>
          <p:cNvPr id="21" name="矩形: 圆角 20"/>
          <p:cNvSpPr/>
          <p:nvPr/>
        </p:nvSpPr>
        <p:spPr>
          <a:xfrm>
            <a:off x="2924175" y="5314950"/>
            <a:ext cx="2247900" cy="714375"/>
          </a:xfrm>
          <a:prstGeom prst="roundRect">
            <a:avLst>
              <a:gd name="adj" fmla="val 10667"/>
            </a:avLst>
          </a:prstGeom>
          <a:solidFill>
            <a:srgbClr val="F8FAFC"/>
          </a:solidFill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文本框 21" descr="{&quot;isTemplate&quot;:true,&quot;type&quot;:&quot;text&quot;}"/>
          <p:cNvSpPr txBox="1"/>
          <p:nvPr/>
        </p:nvSpPr>
        <p:spPr>
          <a:xfrm>
            <a:off x="3076575" y="5429250"/>
            <a:ext cx="1943100" cy="3048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950" b="1">
                <a:solidFill>
                  <a:srgbClr val="2563EB"/>
                </a:solidFill>
                <a:latin typeface="Microsoft YaHei"/>
                <a:ea typeface="Microsoft YaHei"/>
              </a:rPr>
              <a:t>301</a:t>
            </a:r>
            <a:endParaRPr/>
          </a:p>
        </p:txBody>
      </p:sp>
      <p:sp>
        <p:nvSpPr>
          <p:cNvPr id="23" name="文本框 22" descr="{&quot;isTemplate&quot;:true,&quot;type&quot;:&quot;text&quot;}"/>
          <p:cNvSpPr txBox="1"/>
          <p:nvPr/>
        </p:nvSpPr>
        <p:spPr>
          <a:xfrm>
            <a:off x="3076575" y="5753100"/>
            <a:ext cx="19431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64748B"/>
                </a:solidFill>
                <a:latin typeface="Microsoft YaHei"/>
                <a:ea typeface="Microsoft YaHei"/>
              </a:rPr>
              <a:t>出租房屋（户）</a:t>
            </a:r>
            <a:endParaRPr/>
          </a:p>
        </p:txBody>
      </p:sp>
      <p:sp>
        <p:nvSpPr>
          <p:cNvPr id="24" name="矩形: 圆角 23"/>
          <p:cNvSpPr/>
          <p:nvPr/>
        </p:nvSpPr>
        <p:spPr>
          <a:xfrm>
            <a:off x="5286375" y="5314950"/>
            <a:ext cx="2238375" cy="714375"/>
          </a:xfrm>
          <a:prstGeom prst="roundRect">
            <a:avLst>
              <a:gd name="adj" fmla="val 10667"/>
            </a:avLst>
          </a:prstGeom>
          <a:solidFill>
            <a:srgbClr val="F8FAFC"/>
          </a:solidFill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5" name="文本框 24" descr="{&quot;isTemplate&quot;:true,&quot;type&quot;:&quot;text&quot;}"/>
          <p:cNvSpPr txBox="1"/>
          <p:nvPr/>
        </p:nvSpPr>
        <p:spPr>
          <a:xfrm>
            <a:off x="5438775" y="5429250"/>
            <a:ext cx="1933575" cy="3048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950" b="1">
                <a:solidFill>
                  <a:srgbClr val="2563EB"/>
                </a:solidFill>
                <a:latin typeface="Microsoft YaHei"/>
                <a:ea typeface="Microsoft YaHei"/>
              </a:rPr>
              <a:t>9 </a:t>
            </a:r>
            <a:r>
              <a:rPr lang="zh-CN" sz="1950" b="1">
                <a:solidFill>
                  <a:srgbClr val="2563EB"/>
                </a:solidFill>
                <a:latin typeface="Microsoft YaHei"/>
                <a:ea typeface="Microsoft YaHei"/>
              </a:rPr>
              <a:t>类</a:t>
            </a:r>
            <a:endParaRPr/>
          </a:p>
        </p:txBody>
      </p:sp>
      <p:sp>
        <p:nvSpPr>
          <p:cNvPr id="26" name="文本框 25" descr="{&quot;isTemplate&quot;:true,&quot;type&quot;:&quot;text&quot;}"/>
          <p:cNvSpPr txBox="1"/>
          <p:nvPr/>
        </p:nvSpPr>
        <p:spPr>
          <a:xfrm>
            <a:off x="5438775" y="5753100"/>
            <a:ext cx="1933575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64748B"/>
                </a:solidFill>
                <a:latin typeface="Microsoft YaHei"/>
                <a:ea typeface="Microsoft YaHei"/>
              </a:rPr>
              <a:t>自住房</a:t>
            </a:r>
            <a:r>
              <a:rPr lang="en-US" sz="1050">
                <a:solidFill>
                  <a:srgbClr val="64748B"/>
                </a:solidFill>
                <a:latin typeface="Microsoft YaHei"/>
                <a:ea typeface="Microsoft YaHei"/>
              </a:rPr>
              <a:t> / </a:t>
            </a:r>
            <a:r>
              <a:rPr lang="zh-CN" sz="1050">
                <a:solidFill>
                  <a:srgbClr val="64748B"/>
                </a:solidFill>
                <a:latin typeface="Microsoft YaHei"/>
                <a:ea typeface="Microsoft YaHei"/>
              </a:rPr>
              <a:t>出租</a:t>
            </a:r>
            <a:r>
              <a:rPr lang="en-US" sz="1050">
                <a:solidFill>
                  <a:srgbClr val="64748B"/>
                </a:solidFill>
                <a:latin typeface="Microsoft YaHei"/>
                <a:ea typeface="Microsoft YaHei"/>
              </a:rPr>
              <a:t> / </a:t>
            </a:r>
            <a:r>
              <a:rPr lang="zh-CN" sz="1050">
                <a:solidFill>
                  <a:srgbClr val="64748B"/>
                </a:solidFill>
                <a:latin typeface="Microsoft YaHei"/>
                <a:ea typeface="Microsoft YaHei"/>
              </a:rPr>
              <a:t>商铺</a:t>
            </a:r>
            <a:r>
              <a:rPr lang="en-US" sz="1050">
                <a:solidFill>
                  <a:srgbClr val="64748B"/>
                </a:solidFill>
                <a:latin typeface="Microsoft YaHei"/>
                <a:ea typeface="Microsoft YaHei"/>
              </a:rPr>
              <a:t> / </a:t>
            </a:r>
            <a:r>
              <a:rPr lang="zh-CN" sz="1050">
                <a:solidFill>
                  <a:srgbClr val="64748B"/>
                </a:solidFill>
                <a:latin typeface="Microsoft YaHei"/>
                <a:ea typeface="Microsoft YaHei"/>
              </a:rPr>
              <a:t>厂房等</a:t>
            </a:r>
            <a:endParaRPr/>
          </a:p>
        </p:txBody>
      </p:sp>
      <p:sp>
        <p:nvSpPr>
          <p:cNvPr id="27" name="文本框 26" descr="{&quot;isTemplate&quot;:true,&quot;type&quot;:&quot;text&quot;}"/>
          <p:cNvSpPr txBox="1"/>
          <p:nvPr/>
        </p:nvSpPr>
        <p:spPr>
          <a:xfrm>
            <a:off x="7810500" y="1571625"/>
            <a:ext cx="3810000" cy="2190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0B1F3A"/>
                </a:solidFill>
                <a:latin typeface="Microsoft YaHei"/>
                <a:ea typeface="Microsoft YaHei"/>
              </a:rPr>
              <a:t>五维检索，秒级定位</a:t>
            </a:r>
            <a:endParaRPr/>
          </a:p>
        </p:txBody>
      </p:sp>
      <p:sp>
        <p:nvSpPr>
          <p:cNvPr id="28" name="文本框 27" descr="{&quot;isTemplate&quot;:true,&quot;type&quot;:&quot;text&quot;}"/>
          <p:cNvSpPr txBox="1"/>
          <p:nvPr/>
        </p:nvSpPr>
        <p:spPr>
          <a:xfrm>
            <a:off x="7810500" y="1838325"/>
            <a:ext cx="3810000" cy="5715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地址关键词</a:t>
            </a:r>
            <a:r>
              <a:rPr lang="en-US" sz="1200">
                <a:solidFill>
                  <a:srgbClr val="475569"/>
                </a:solidFill>
                <a:latin typeface="Microsoft YaHei"/>
                <a:ea typeface="Microsoft YaHei"/>
              </a:rPr>
              <a:t> / </a:t>
            </a: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所属区域</a:t>
            </a:r>
            <a:r>
              <a:rPr lang="en-US" sz="1200">
                <a:solidFill>
                  <a:srgbClr val="475569"/>
                </a:solidFill>
                <a:latin typeface="Microsoft YaHei"/>
                <a:ea typeface="Microsoft YaHei"/>
              </a:rPr>
              <a:t> / </a:t>
            </a: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房屋类型</a:t>
            </a:r>
            <a:r>
              <a:rPr lang="en-US" sz="1200">
                <a:solidFill>
                  <a:srgbClr val="475569"/>
                </a:solidFill>
                <a:latin typeface="Microsoft YaHei"/>
                <a:ea typeface="Microsoft YaHei"/>
              </a:rPr>
              <a:t> / </a:t>
            </a: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出租状态</a:t>
            </a:r>
            <a:r>
              <a:rPr lang="en-US" sz="1200">
                <a:solidFill>
                  <a:srgbClr val="475569"/>
                </a:solidFill>
                <a:latin typeface="Microsoft YaHei"/>
                <a:ea typeface="Microsoft YaHei"/>
              </a:rPr>
              <a:t> / </a:t>
            </a: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是否核查</a:t>
            </a:r>
            <a:endParaRPr/>
          </a:p>
        </p:txBody>
      </p:sp>
      <p:sp>
        <p:nvSpPr>
          <p:cNvPr id="29" name="文本框 28" descr="{&quot;isTemplate&quot;:true,&quot;type&quot;:&quot;text&quot;}"/>
          <p:cNvSpPr txBox="1"/>
          <p:nvPr/>
        </p:nvSpPr>
        <p:spPr>
          <a:xfrm>
            <a:off x="7810500" y="2562225"/>
            <a:ext cx="3810000" cy="2190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0B1F3A"/>
                </a:solidFill>
                <a:latin typeface="Microsoft YaHei"/>
                <a:ea typeface="Microsoft YaHei"/>
              </a:rPr>
              <a:t>人房关联建档</a:t>
            </a:r>
            <a:endParaRPr/>
          </a:p>
        </p:txBody>
      </p:sp>
      <p:sp>
        <p:nvSpPr>
          <p:cNvPr id="30" name="文本框 29" descr="{&quot;isTemplate&quot;:true,&quot;type&quot;:&quot;text&quot;}"/>
          <p:cNvSpPr txBox="1"/>
          <p:nvPr/>
        </p:nvSpPr>
        <p:spPr>
          <a:xfrm>
            <a:off x="7810500" y="2828925"/>
            <a:ext cx="3810000" cy="5715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为房屋挂接居住人员，家属</a:t>
            </a:r>
            <a:r>
              <a:rPr lang="en-US" sz="1200">
                <a:solidFill>
                  <a:srgbClr val="475569"/>
                </a:solidFill>
                <a:latin typeface="Microsoft YaHei"/>
                <a:ea typeface="Microsoft YaHei"/>
              </a:rPr>
              <a:t> / </a:t>
            </a: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同住人</a:t>
            </a:r>
            <a:r>
              <a:rPr lang="en-US" sz="1200">
                <a:solidFill>
                  <a:srgbClr val="475569"/>
                </a:solidFill>
                <a:latin typeface="Microsoft YaHei"/>
                <a:ea typeface="Microsoft YaHei"/>
              </a:rPr>
              <a:t> / </a:t>
            </a: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租客关系一目了然</a:t>
            </a:r>
            <a:endParaRPr/>
          </a:p>
        </p:txBody>
      </p:sp>
      <p:sp>
        <p:nvSpPr>
          <p:cNvPr id="31" name="文本框 30" descr="{&quot;isTemplate&quot;:true,&quot;type&quot;:&quot;text&quot;}"/>
          <p:cNvSpPr txBox="1"/>
          <p:nvPr/>
        </p:nvSpPr>
        <p:spPr>
          <a:xfrm>
            <a:off x="7810500" y="3552825"/>
            <a:ext cx="3810000" cy="2190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0B1F3A"/>
                </a:solidFill>
                <a:latin typeface="Microsoft YaHei"/>
                <a:ea typeface="Microsoft YaHei"/>
              </a:rPr>
              <a:t>新增带地图描点</a:t>
            </a:r>
            <a:endParaRPr/>
          </a:p>
        </p:txBody>
      </p:sp>
      <p:sp>
        <p:nvSpPr>
          <p:cNvPr id="32" name="文本框 31" descr="{&quot;isTemplate&quot;:true,&quot;type&quot;:&quot;text&quot;}"/>
          <p:cNvSpPr txBox="1"/>
          <p:nvPr/>
        </p:nvSpPr>
        <p:spPr>
          <a:xfrm>
            <a:off x="7810500" y="3819525"/>
            <a:ext cx="381000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录入房屋时在地图打点，村组定位即录即上图</a:t>
            </a:r>
            <a:endParaRPr/>
          </a:p>
        </p:txBody>
      </p:sp>
      <p:sp>
        <p:nvSpPr>
          <p:cNvPr id="33" name="文本框 32" descr="{&quot;isTemplate&quot;:true,&quot;type&quot;:&quot;text&quot;}"/>
          <p:cNvSpPr txBox="1"/>
          <p:nvPr/>
        </p:nvSpPr>
        <p:spPr>
          <a:xfrm>
            <a:off x="7810500" y="4257675"/>
            <a:ext cx="3810000" cy="2190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0B1F3A"/>
                </a:solidFill>
                <a:latin typeface="Microsoft YaHei"/>
                <a:ea typeface="Microsoft YaHei"/>
              </a:rPr>
              <a:t>编辑留痕</a:t>
            </a:r>
            <a:r>
              <a:rPr lang="en-US" sz="1425" b="1">
                <a:solidFill>
                  <a:srgbClr val="0B1F3A"/>
                </a:solidFill>
                <a:latin typeface="Microsoft YaHei"/>
                <a:ea typeface="Microsoft YaHei"/>
              </a:rPr>
              <a:t> · </a:t>
            </a:r>
            <a:r>
              <a:rPr lang="zh-CN" sz="1425" b="1">
                <a:solidFill>
                  <a:srgbClr val="0B1F3A"/>
                </a:solidFill>
                <a:latin typeface="Microsoft YaHei"/>
                <a:ea typeface="Microsoft YaHei"/>
              </a:rPr>
              <a:t>批量导出</a:t>
            </a:r>
            <a:endParaRPr/>
          </a:p>
        </p:txBody>
      </p:sp>
      <p:sp>
        <p:nvSpPr>
          <p:cNvPr id="34" name="文本框 33" descr="{&quot;isTemplate&quot;:true,&quot;type&quot;:&quot;text&quot;}"/>
          <p:cNvSpPr txBox="1"/>
          <p:nvPr/>
        </p:nvSpPr>
        <p:spPr>
          <a:xfrm>
            <a:off x="7810500" y="4524375"/>
            <a:ext cx="381000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修改全程记日志，检索结果一键导出上报</a:t>
            </a:r>
            <a:endParaRPr/>
          </a:p>
        </p:txBody>
      </p:sp>
      <p:sp>
        <p:nvSpPr>
          <p:cNvPr id="35" name="矩形: 圆角 34"/>
          <p:cNvSpPr/>
          <p:nvPr/>
        </p:nvSpPr>
        <p:spPr>
          <a:xfrm>
            <a:off x="7810500" y="5000625"/>
            <a:ext cx="3810000" cy="781050"/>
          </a:xfrm>
          <a:prstGeom prst="roundRect">
            <a:avLst>
              <a:gd name="adj" fmla="val 9756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6" name="文本框 35" descr="{&quot;isTemplate&quot;:true,&quot;type&quot;:&quot;text&quot;}"/>
          <p:cNvSpPr txBox="1"/>
          <p:nvPr/>
        </p:nvSpPr>
        <p:spPr>
          <a:xfrm>
            <a:off x="7962900" y="5114925"/>
            <a:ext cx="3505200" cy="55245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房屋是人口管理的锚点：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人、出租、核查信息全部挂接在</a:t>
            </a:r>
            <a:r>
              <a:rPr lang="en-US" sz="1200" b="1">
                <a:solidFill>
                  <a:srgbClr val="2563EB"/>
                </a:solidFill>
                <a:latin typeface="Microsoft YaHei"/>
                <a:ea typeface="Microsoft YaHei"/>
              </a:rPr>
              <a:t>"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户</a:t>
            </a:r>
            <a:r>
              <a:rPr lang="en-US" sz="1200" b="1">
                <a:solidFill>
                  <a:srgbClr val="2563EB"/>
                </a:solidFill>
                <a:latin typeface="Microsoft YaHei"/>
                <a:ea typeface="Microsoft YaHei"/>
              </a:rPr>
              <a:t>"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上</a:t>
            </a:r>
            <a:endParaRPr/>
          </a:p>
        </p:txBody>
      </p:sp>
      <p:sp>
        <p:nvSpPr>
          <p:cNvPr id="37" name="文本框 36" descr="{&quot;isTemplate&quot;:true,&quot;type&quot;:&quot;text&quot;}"/>
          <p:cNvSpPr txBox="1"/>
          <p:nvPr/>
        </p:nvSpPr>
        <p:spPr>
          <a:xfrm>
            <a:off x="9744075" y="6467475"/>
            <a:ext cx="1876425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户盾人口信息综合管控系统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· 10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60, background: '#FFFFFF', position: 'relative' }}&gt;&#10;  &lt;Text style={{ fontSize: 14, color: '#2563EB', letterSpacing: 3, fontWeight: 'bold' }}&gt;02 · 后台管理&lt;/Text&gt;&#10;  &lt;Text style={{ fontSize: 32, fontWeight: 'bold', color: '#0B1F3A', marginTop: 8 }}&gt;地图围栏：房屋区域个性化编辑&lt;/Text&gt;&#10;  &lt;Box style={{ height: 1, background: '#E5E7EB', marginTop: 16 }} /&gt;&#10;  &lt;Box style={{ flexDirection: 'row', gap: 34, marginTop: 24, height: 476 }}&gt;&#10;    &lt;Box style={{ width: 560, flexDirection: 'column', alignItems: 'center' }}&gt;&#10;      &lt;Image src=&quot;assets/admin_fence.png&quot; style={{ width: 532, height: 476, objectFit: 'contain', borderRadius: 8, border: '1px solid #E5E7EB' }} /&gt;&#10;    &lt;/Box&gt;&#10;    &lt;Box style={{ flex: 1, flexDirection: 'column' }}&gt;&#10;      &lt;Box style={{ flexDirection: 'column', gap: 15 }}&gt;&#10;        &lt;Box&gt;&#10;          &lt;Text style={{ fontSize: 19, fontWeight: 'bold', color: '#0B1F3A' }}&gt;弹窗化编辑，随点随改&lt;/Text&gt;&#10;          &lt;Text style={{ fontSize: 16, color: '#475569', lineHeight: 1.55, marginTop: 4 }}&gt;房屋列表点「编辑」即打开档案弹窗，坐标、属性、围栏一次改完&lt;/Text&gt;&#10;        &lt;/Box&gt;&#10;        &lt;Box&gt;&#10;          &lt;Text style={{ fontSize: 19, fontWeight: 'bold', color: '#0B1F3A' }}&gt;三种方式设定围栏&lt;/Text&gt;&#10;          &lt;Text style={{ fontSize: 16, color: '#475569', lineHeight: 1.55, marginTop: 4 }}&gt;点击地图逐点绘制 / WGS84 坐标定位 / 轮廓 SVG 一键导入与清除&lt;/Text&gt;&#10;        &lt;/Box&gt;&#10;        &lt;Box&gt;&#10;          &lt;Text style={{ fontSize: 19, fontWeight: 'bold', color: '#0B1F3A' }}&gt;卫星图上所见即所得&lt;/Text&gt;&#10;          &lt;Text style={{ fontSize: 16, color: '#475569', lineHeight: 1.55, marginTop: 4 }}&gt;内置 12 个行政村边界参照，50 米比例尺与周边房屋点位同图呈现&lt;/Text&gt;&#10;        &lt;/Box&gt;&#10;        &lt;Box&gt;&#10;          &lt;Text style={{ fontSize: 19, fontWeight: 'bold', color: '#0B1F3A' }}&gt;一档多信息立体叠加&lt;/Text&gt;&#10;          &lt;Text style={{ fontSize: 16, color: '#475569', lineHeight: 1.55, marginTop: 4 }}&gt;同一房屋可挂接关联学校、事件信息、文件附件，档案一次看全&lt;/Text&gt;&#10;        &lt;/Box&gt;&#10;      &lt;/Box&gt;&#10;      &lt;Box style={{ background: '#EFF6FF', borderRadius: 8, padding: '12px 16px', marginTop: 18 }}&gt;&#10;        &lt;Text style={{ fontSize: 16, color: '#1E293B', lineHeight: 1.5 }}&gt;围栏让&quot;区域&quot;成为可管理的对象：&lt;span style={{ fontWeight: 'bold', color: '#2563EB' }}&gt;学校、厂区等风险区域落图成面，事件与人员按区域归位&lt;/span&gt;&lt;/Text&gt;&#10;      &lt;/Box&gt;&#10;    &lt;/Box&gt;&#10;  &lt;/Box&gt;&#10;  &lt;Box style={{ position: 'absolute', bottom: 24, right: 60 }}&gt;&#10;    &lt;Text style={{ fontSize: 14, color: '#94A3B8' }}&gt;户盾人口信息综合管控系统 · 11&lt;/Text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40" name="文本框 39" descr="{&quot;isTemplate&quot;:true,&quot;type&quot;:&quot;text&quot;}"/>
          <p:cNvSpPr txBox="1"/>
          <p:nvPr/>
        </p:nvSpPr>
        <p:spPr>
          <a:xfrm>
            <a:off x="571500" y="571500"/>
            <a:ext cx="110490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02 · </a:t>
            </a:r>
            <a:r>
              <a:rPr lang="zh-CN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后台管理</a:t>
            </a:r>
            <a:endParaRPr/>
          </a:p>
        </p:txBody>
      </p:sp>
      <p:sp>
        <p:nvSpPr>
          <p:cNvPr id="41" name="文本框 40" descr="{&quot;isTemplate&quot;:true,&quot;type&quot;:&quot;text&quot;}"/>
          <p:cNvSpPr txBox="1"/>
          <p:nvPr/>
        </p:nvSpPr>
        <p:spPr>
          <a:xfrm>
            <a:off x="571500" y="809625"/>
            <a:ext cx="11049000" cy="3714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2400" b="1">
                <a:solidFill>
                  <a:srgbClr val="0B1F3A"/>
                </a:solidFill>
                <a:latin typeface="Microsoft YaHei"/>
                <a:ea typeface="Microsoft YaHei"/>
              </a:rPr>
              <a:t>地图围栏：房屋区域个性化编辑</a:t>
            </a:r>
            <a:endParaRPr/>
          </a:p>
        </p:txBody>
      </p:sp>
      <p:sp>
        <p:nvSpPr>
          <p:cNvPr id="42" name="矩形 41"/>
          <p:cNvSpPr/>
          <p:nvPr/>
        </p:nvSpPr>
        <p:spPr>
          <a:xfrm>
            <a:off x="571500" y="1333500"/>
            <a:ext cx="11049000" cy="9525"/>
          </a:xfrm>
          <a:prstGeom prst="rect">
            <a:avLst/>
          </a:prstGeom>
          <a:solidFill>
            <a:srgbClr val="E5E7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43" name="矩形 42"/>
          <p:cNvSpPr/>
          <p:nvPr/>
        </p:nvSpPr>
        <p:spPr>
          <a:xfrm>
            <a:off x="704850" y="1571625"/>
            <a:ext cx="5067300" cy="4533900"/>
          </a:xfrm>
          <a:prstGeom prst="rect">
            <a:avLst/>
          </a:prstGeom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44" name="图片 43"/>
          <p:cNvPicPr>
            <a:picLocks noChangeAspect="1"/>
          </p:cNvPicPr>
          <p:nvPr/>
        </p:nvPicPr>
        <p:blipFill>
          <a:blip r:embed="rId2"/>
          <a:srcRect l="15" r="15"/>
          <a:stretch>
            <a:fillRect/>
          </a:stretch>
        </p:blipFill>
        <p:spPr>
          <a:xfrm>
            <a:off x="704850" y="1571625"/>
            <a:ext cx="5067300" cy="4533900"/>
          </a:xfrm>
          <a:prstGeom prst="roundRect">
            <a:avLst>
              <a:gd name="adj" fmla="val 1681"/>
            </a:avLst>
          </a:prstGeom>
          <a:ln/>
        </p:spPr>
      </p:pic>
      <p:sp>
        <p:nvSpPr>
          <p:cNvPr id="45" name="文本框 44" descr="{&quot;isTemplate&quot;:true,&quot;type&quot;:&quot;text&quot;}"/>
          <p:cNvSpPr txBox="1"/>
          <p:nvPr/>
        </p:nvSpPr>
        <p:spPr>
          <a:xfrm>
            <a:off x="6229350" y="1571625"/>
            <a:ext cx="5391150" cy="2190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0B1F3A"/>
                </a:solidFill>
                <a:latin typeface="Microsoft YaHei"/>
                <a:ea typeface="Microsoft YaHei"/>
              </a:rPr>
              <a:t>弹窗化编辑，随点随改</a:t>
            </a:r>
            <a:endParaRPr/>
          </a:p>
        </p:txBody>
      </p:sp>
      <p:sp>
        <p:nvSpPr>
          <p:cNvPr id="46" name="文本框 45" descr="{&quot;isTemplate&quot;:true,&quot;type&quot;:&quot;text&quot;}"/>
          <p:cNvSpPr txBox="1"/>
          <p:nvPr/>
        </p:nvSpPr>
        <p:spPr>
          <a:xfrm>
            <a:off x="6229350" y="1828800"/>
            <a:ext cx="539115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房屋列表点「编辑」即打开档案弹窗，坐标、属性、围栏一次改完</a:t>
            </a:r>
            <a:endParaRPr/>
          </a:p>
        </p:txBody>
      </p:sp>
      <p:sp>
        <p:nvSpPr>
          <p:cNvPr id="47" name="文本框 46" descr="{&quot;isTemplate&quot;:true,&quot;type&quot;:&quot;text&quot;}"/>
          <p:cNvSpPr txBox="1"/>
          <p:nvPr/>
        </p:nvSpPr>
        <p:spPr>
          <a:xfrm>
            <a:off x="6229350" y="2257425"/>
            <a:ext cx="5391150" cy="2190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0B1F3A"/>
                </a:solidFill>
                <a:latin typeface="Microsoft YaHei"/>
                <a:ea typeface="Microsoft YaHei"/>
              </a:rPr>
              <a:t>三种方式设定围栏</a:t>
            </a:r>
            <a:endParaRPr/>
          </a:p>
        </p:txBody>
      </p:sp>
      <p:sp>
        <p:nvSpPr>
          <p:cNvPr id="48" name="文本框 47" descr="{&quot;isTemplate&quot;:true,&quot;type&quot;:&quot;text&quot;}"/>
          <p:cNvSpPr txBox="1"/>
          <p:nvPr/>
        </p:nvSpPr>
        <p:spPr>
          <a:xfrm>
            <a:off x="6229350" y="2514600"/>
            <a:ext cx="539115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点击地图逐点绘制</a:t>
            </a:r>
            <a:r>
              <a:rPr lang="en-US" sz="1200">
                <a:solidFill>
                  <a:srgbClr val="475569"/>
                </a:solidFill>
                <a:latin typeface="Microsoft YaHei"/>
                <a:ea typeface="Microsoft YaHei"/>
              </a:rPr>
              <a:t> / WGS84 </a:t>
            </a: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坐标定位</a:t>
            </a:r>
            <a:r>
              <a:rPr lang="en-US" sz="1200">
                <a:solidFill>
                  <a:srgbClr val="475569"/>
                </a:solidFill>
                <a:latin typeface="Microsoft YaHei"/>
                <a:ea typeface="Microsoft YaHei"/>
              </a:rPr>
              <a:t> / </a:t>
            </a: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轮廓</a:t>
            </a:r>
            <a:r>
              <a:rPr lang="en-US" sz="1200">
                <a:solidFill>
                  <a:srgbClr val="475569"/>
                </a:solidFill>
                <a:latin typeface="Microsoft YaHei"/>
                <a:ea typeface="Microsoft YaHei"/>
              </a:rPr>
              <a:t> SVG </a:t>
            </a: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一键导入与清除</a:t>
            </a:r>
            <a:endParaRPr/>
          </a:p>
        </p:txBody>
      </p:sp>
      <p:sp>
        <p:nvSpPr>
          <p:cNvPr id="49" name="文本框 48" descr="{&quot;isTemplate&quot;:true,&quot;type&quot;:&quot;text&quot;}"/>
          <p:cNvSpPr txBox="1"/>
          <p:nvPr/>
        </p:nvSpPr>
        <p:spPr>
          <a:xfrm>
            <a:off x="6229350" y="2943225"/>
            <a:ext cx="5391150" cy="2190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0B1F3A"/>
                </a:solidFill>
                <a:latin typeface="Microsoft YaHei"/>
                <a:ea typeface="Microsoft YaHei"/>
              </a:rPr>
              <a:t>卫星图上所见即所得</a:t>
            </a:r>
            <a:endParaRPr/>
          </a:p>
        </p:txBody>
      </p:sp>
      <p:sp>
        <p:nvSpPr>
          <p:cNvPr id="50" name="文本框 49" descr="{&quot;isTemplate&quot;:true,&quot;type&quot;:&quot;text&quot;}"/>
          <p:cNvSpPr txBox="1"/>
          <p:nvPr/>
        </p:nvSpPr>
        <p:spPr>
          <a:xfrm>
            <a:off x="6229350" y="3200400"/>
            <a:ext cx="539115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内置</a:t>
            </a:r>
            <a:r>
              <a:rPr lang="en-US" sz="1200">
                <a:solidFill>
                  <a:srgbClr val="475569"/>
                </a:solidFill>
                <a:latin typeface="Microsoft YaHei"/>
                <a:ea typeface="Microsoft YaHei"/>
              </a:rPr>
              <a:t> 12 </a:t>
            </a: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个行政村边界参照，</a:t>
            </a:r>
            <a:r>
              <a:rPr lang="en-US" sz="1200">
                <a:solidFill>
                  <a:srgbClr val="475569"/>
                </a:solidFill>
                <a:latin typeface="Microsoft YaHei"/>
                <a:ea typeface="Microsoft YaHei"/>
              </a:rPr>
              <a:t>50 </a:t>
            </a: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米比例尺与周边房屋点位同图呈现</a:t>
            </a:r>
            <a:endParaRPr/>
          </a:p>
        </p:txBody>
      </p:sp>
      <p:sp>
        <p:nvSpPr>
          <p:cNvPr id="51" name="文本框 50" descr="{&quot;isTemplate&quot;:true,&quot;type&quot;:&quot;text&quot;}"/>
          <p:cNvSpPr txBox="1"/>
          <p:nvPr/>
        </p:nvSpPr>
        <p:spPr>
          <a:xfrm>
            <a:off x="6229350" y="3629025"/>
            <a:ext cx="5391150" cy="2190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0B1F3A"/>
                </a:solidFill>
                <a:latin typeface="Microsoft YaHei"/>
                <a:ea typeface="Microsoft YaHei"/>
              </a:rPr>
              <a:t>一档多信息立体叠加</a:t>
            </a:r>
            <a:endParaRPr/>
          </a:p>
        </p:txBody>
      </p:sp>
      <p:sp>
        <p:nvSpPr>
          <p:cNvPr id="52" name="文本框 51" descr="{&quot;isTemplate&quot;:true,&quot;type&quot;:&quot;text&quot;}"/>
          <p:cNvSpPr txBox="1"/>
          <p:nvPr/>
        </p:nvSpPr>
        <p:spPr>
          <a:xfrm>
            <a:off x="6229350" y="3886200"/>
            <a:ext cx="539115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同一房屋可挂接关联学校、事件信息、文件附件，档案一次看全</a:t>
            </a:r>
            <a:endParaRPr/>
          </a:p>
        </p:txBody>
      </p:sp>
      <p:sp>
        <p:nvSpPr>
          <p:cNvPr id="53" name="矩形: 圆角 52"/>
          <p:cNvSpPr/>
          <p:nvPr/>
        </p:nvSpPr>
        <p:spPr>
          <a:xfrm>
            <a:off x="6229350" y="4343400"/>
            <a:ext cx="5391150" cy="781050"/>
          </a:xfrm>
          <a:prstGeom prst="roundRect">
            <a:avLst>
              <a:gd name="adj" fmla="val 9756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54" name="文本框 53" descr="{&quot;isTemplate&quot;:true,&quot;type&quot;:&quot;text&quot;}"/>
          <p:cNvSpPr txBox="1"/>
          <p:nvPr/>
        </p:nvSpPr>
        <p:spPr>
          <a:xfrm>
            <a:off x="6381750" y="4457700"/>
            <a:ext cx="5086350" cy="55245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围栏让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"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区域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"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成为可管理的对象：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学校、厂区等风险区域落图成面，事件与人员按区域归位</a:t>
            </a:r>
            <a:endParaRPr/>
          </a:p>
        </p:txBody>
      </p:sp>
      <p:sp>
        <p:nvSpPr>
          <p:cNvPr id="55" name="文本框 54" descr="{&quot;isTemplate&quot;:true,&quot;type&quot;:&quot;text&quot;}"/>
          <p:cNvSpPr txBox="1"/>
          <p:nvPr/>
        </p:nvSpPr>
        <p:spPr>
          <a:xfrm>
            <a:off x="9744075" y="6467475"/>
            <a:ext cx="1876425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户盾人口信息综合管控系统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· 11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60, background: '#FFFFFF', position: 'relative' }}&gt;&#10;  &lt;Text style={{ fontSize: 14, color: '#2563EB', letterSpacing: 3, fontWeight: 'bold' }}&gt;02 · 后台管理&lt;/Text&gt;&#10;  &lt;Text style={{ fontSize: 32, fontWeight: 'bold', color: '#0B1F3A', marginTop: 8 }}&gt;人员信息：一人一档，重点关注动态跟踪&lt;/Text&gt;&#10;  &lt;Box style={{ height: 1, background: '#E5E7EB', marginTop: 16 }} /&gt;&#10;  &lt;Box style={{ flexDirection: 'row', gap: 30, marginTop: 24, height: 476 }}&gt;&#10;    &lt;Box style={{ width: 660 }}&gt;&#10;      &lt;Image src=&quot;assets/admin_person.png&quot; style={{ width: 660, height: 385, objectFit: 'cover', borderRadius: 8, border: '1px solid #E5E7EB' }} /&gt;&#10;      &lt;Text style={{ fontSize: 14, color: '#94A3B8', marginTop: 8, textAlign: 'center' }}&gt;人员信息列表：姓名、证件、联系方式、关联房屋、关注状态一表通览&lt;/Text&gt;&#10;      &lt;Box style={{ background: '#F8FAFC', border: '1px solid #E5E7EB', borderRadius: 8, padding: '11px 16px', marginTop: 12 }}&gt;&#10;        &lt;Text style={{ fontSize: 16, color: '#1E293B', lineHeight: 1.55 }}&gt;点击&quot;关注&quot;进入关注详情：纳入原因、管控措施、走访记录&lt;span style={{ fontWeight: 'bold', color: '#2563EB' }}&gt;按时间线完整留存&lt;/span&gt;&lt;/Text&gt;&#10;      &lt;/Box&gt;&#10;    &lt;/Box&gt;&#10;    &lt;Box style={{ flex: 1, flexDirection: 'column' }}&gt;&#10;      &lt;Box style={{ flexDirection: 'column', gap: 17 }}&gt;&#10;        &lt;Box&gt;&#10;          &lt;Text style={{ fontSize: 19, fontWeight: 'bold', color: '#0B1F3A' }}&gt;一人一档&lt;/Text&gt;&#10;          &lt;Text style={{ fontSize: 16, color: '#475569', lineHeight: 1.55, marginTop: 5 }}&gt;基础信息、关联房屋、核查记录集中在档，随查随用&lt;/Text&gt;&#10;        &lt;/Box&gt;&#10;        &lt;Box&gt;&#10;          &lt;Text style={{ fontSize: 19, fontWeight: 'bold', color: '#0B1F3A' }}&gt;11 类关注类型管理&lt;/Text&gt;&#10;          &lt;Text style={{ fontSize: 16, color: '#475569', lineHeight: 1.55, marginTop: 5 }}&gt;涉毒、涉诈、精神障碍、独居老人等分类纳入，定级定措施&lt;/Text&gt;&#10;        &lt;/Box&gt;&#10;        &lt;Box&gt;&#10;          &lt;Text style={{ fontSize: 19, fontWeight: 'bold', color: '#0B1F3A' }}&gt;纳入 / 解除闭环&lt;/Text&gt;&#10;          &lt;Text style={{ fontSize: 16, color: '#475569', lineHeight: 1.55, marginTop: 5 }}&gt;关注动态进出，解除需留痕，避免&quot;只增不减&quot;的僵尸台账&lt;/Text&gt;&#10;        &lt;/Box&gt;&#10;        &lt;Box&gt;&#10;          &lt;Text style={{ fontSize: 19, fontWeight: 'bold', color: '#0B1F3A' }}&gt;与大屏实时联动&lt;/Text&gt;&#10;          &lt;Text style={{ fontSize: 16, color: '#475569', lineHeight: 1.55, marginTop: 5 }}&gt;后台纳入重点关注，指挥大屏地图即时分色落点&lt;/Text&gt;&#10;        &lt;/Box&gt;&#10;      &lt;/Box&gt;&#10;      &lt;Box style={{ background: '#EFF6FF', borderRadius: 8, padding: '12px 16px', marginTop: 20 }}&gt;&#10;        &lt;Text style={{ fontSize: 16, color: '#1E293B', lineHeight: 1.5 }}&gt;重点关注 &lt;span style={{ fontWeight: 'bold', color: '#F59E0B' }}&gt;577&lt;/span&gt; 人全部建有跟踪档案，&lt;span style={{ fontWeight: 'bold', color: '#2563EB' }}&gt;底数清、动向明&lt;/span&gt;&lt;/Text&gt;&#10;      &lt;/Box&gt;&#10;    &lt;/Box&gt;&#10;  &lt;/Box&gt;&#10;  &lt;Box style={{ position: 'absolute', bottom: 24, right: 60 }}&gt;&#10;    &lt;Text style={{ fontSize: 14, color: '#94A3B8' }}&gt;户盾人口信息综合管控系统 · 12&lt;/Text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矩形 5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58" name="文本框 57" descr="{&quot;isTemplate&quot;:true,&quot;type&quot;:&quot;text&quot;}"/>
          <p:cNvSpPr txBox="1"/>
          <p:nvPr/>
        </p:nvSpPr>
        <p:spPr>
          <a:xfrm>
            <a:off x="571500" y="571500"/>
            <a:ext cx="110490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02 · </a:t>
            </a:r>
            <a:r>
              <a:rPr lang="zh-CN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后台管理</a:t>
            </a:r>
            <a:endParaRPr/>
          </a:p>
        </p:txBody>
      </p:sp>
      <p:sp>
        <p:nvSpPr>
          <p:cNvPr id="59" name="文本框 58" descr="{&quot;isTemplate&quot;:true,&quot;type&quot;:&quot;text&quot;}"/>
          <p:cNvSpPr txBox="1"/>
          <p:nvPr/>
        </p:nvSpPr>
        <p:spPr>
          <a:xfrm>
            <a:off x="571500" y="809625"/>
            <a:ext cx="11049000" cy="3714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2400" b="1">
                <a:solidFill>
                  <a:srgbClr val="0B1F3A"/>
                </a:solidFill>
                <a:latin typeface="Microsoft YaHei"/>
                <a:ea typeface="Microsoft YaHei"/>
              </a:rPr>
              <a:t>人员信息：一人一档，重点关注动态跟踪</a:t>
            </a:r>
            <a:endParaRPr/>
          </a:p>
        </p:txBody>
      </p:sp>
      <p:sp>
        <p:nvSpPr>
          <p:cNvPr id="60" name="矩形 59"/>
          <p:cNvSpPr/>
          <p:nvPr/>
        </p:nvSpPr>
        <p:spPr>
          <a:xfrm>
            <a:off x="571500" y="1333500"/>
            <a:ext cx="11049000" cy="9525"/>
          </a:xfrm>
          <a:prstGeom prst="rect">
            <a:avLst/>
          </a:prstGeom>
          <a:solidFill>
            <a:srgbClr val="E5E7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61" name="矩形 60"/>
          <p:cNvSpPr/>
          <p:nvPr/>
        </p:nvSpPr>
        <p:spPr>
          <a:xfrm>
            <a:off x="571500" y="1571625"/>
            <a:ext cx="6286500" cy="3667125"/>
          </a:xfrm>
          <a:prstGeom prst="rect">
            <a:avLst/>
          </a:prstGeom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62" name="图片 61"/>
          <p:cNvPicPr>
            <a:picLocks noChangeAspect="1"/>
          </p:cNvPicPr>
          <p:nvPr/>
        </p:nvPicPr>
        <p:blipFill>
          <a:blip r:embed="rId2"/>
          <a:srcRect t="1701" b="1701"/>
          <a:stretch>
            <a:fillRect/>
          </a:stretch>
        </p:blipFill>
        <p:spPr>
          <a:xfrm>
            <a:off x="571500" y="1571625"/>
            <a:ext cx="6286500" cy="3667125"/>
          </a:xfrm>
          <a:prstGeom prst="roundRect">
            <a:avLst>
              <a:gd name="adj" fmla="val 2078"/>
            </a:avLst>
          </a:prstGeom>
          <a:ln/>
        </p:spPr>
      </p:pic>
      <p:sp>
        <p:nvSpPr>
          <p:cNvPr id="63" name="文本框 62" descr="{&quot;isTemplate&quot;:true,&quot;type&quot;:&quot;text&quot;}"/>
          <p:cNvSpPr txBox="1"/>
          <p:nvPr/>
        </p:nvSpPr>
        <p:spPr>
          <a:xfrm>
            <a:off x="571500" y="5314950"/>
            <a:ext cx="62865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人员信息列表：姓名、证件、联系方式、关联房屋、关注状态一表通览</a:t>
            </a:r>
            <a:endParaRPr/>
          </a:p>
        </p:txBody>
      </p:sp>
      <p:sp>
        <p:nvSpPr>
          <p:cNvPr id="64" name="矩形: 圆角 63"/>
          <p:cNvSpPr/>
          <p:nvPr/>
        </p:nvSpPr>
        <p:spPr>
          <a:xfrm>
            <a:off x="571500" y="5591175"/>
            <a:ext cx="6286500" cy="495300"/>
          </a:xfrm>
          <a:prstGeom prst="roundRect">
            <a:avLst>
              <a:gd name="adj" fmla="val 15385"/>
            </a:avLst>
          </a:prstGeom>
          <a:solidFill>
            <a:srgbClr val="F8FAFC"/>
          </a:solidFill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5" name="文本框 64" descr="{&quot;isTemplate&quot;:true,&quot;type&quot;:&quot;text&quot;}"/>
          <p:cNvSpPr txBox="1"/>
          <p:nvPr/>
        </p:nvSpPr>
        <p:spPr>
          <a:xfrm>
            <a:off x="723900" y="5695950"/>
            <a:ext cx="598170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点击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"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关注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"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进入关注详情：纳入原因、管控措施、走访记录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按时间线完整留存</a:t>
            </a:r>
            <a:endParaRPr/>
          </a:p>
        </p:txBody>
      </p:sp>
      <p:sp>
        <p:nvSpPr>
          <p:cNvPr id="66" name="文本框 65" descr="{&quot;isTemplate&quot;:true,&quot;type&quot;:&quot;text&quot;}"/>
          <p:cNvSpPr txBox="1"/>
          <p:nvPr/>
        </p:nvSpPr>
        <p:spPr>
          <a:xfrm>
            <a:off x="7143750" y="1571625"/>
            <a:ext cx="4476750" cy="2190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0B1F3A"/>
                </a:solidFill>
                <a:latin typeface="Microsoft YaHei"/>
                <a:ea typeface="Microsoft YaHei"/>
              </a:rPr>
              <a:t>一人一档</a:t>
            </a:r>
            <a:endParaRPr/>
          </a:p>
        </p:txBody>
      </p:sp>
      <p:sp>
        <p:nvSpPr>
          <p:cNvPr id="67" name="文本框 66" descr="{&quot;isTemplate&quot;:true,&quot;type&quot;:&quot;text&quot;}"/>
          <p:cNvSpPr txBox="1"/>
          <p:nvPr/>
        </p:nvSpPr>
        <p:spPr>
          <a:xfrm>
            <a:off x="7143750" y="1838325"/>
            <a:ext cx="447675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基础信息、关联房屋、核查记录集中在档，随查随用</a:t>
            </a:r>
            <a:endParaRPr/>
          </a:p>
        </p:txBody>
      </p:sp>
      <p:sp>
        <p:nvSpPr>
          <p:cNvPr id="68" name="文本框 67" descr="{&quot;isTemplate&quot;:true,&quot;type&quot;:&quot;text&quot;}"/>
          <p:cNvSpPr txBox="1"/>
          <p:nvPr/>
        </p:nvSpPr>
        <p:spPr>
          <a:xfrm>
            <a:off x="7143750" y="2286000"/>
            <a:ext cx="4476750" cy="2190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425" b="1">
                <a:solidFill>
                  <a:srgbClr val="0B1F3A"/>
                </a:solidFill>
                <a:latin typeface="Microsoft YaHei"/>
                <a:ea typeface="Microsoft YaHei"/>
              </a:rPr>
              <a:t>11 </a:t>
            </a:r>
            <a:r>
              <a:rPr lang="zh-CN" sz="1425" b="1">
                <a:solidFill>
                  <a:srgbClr val="0B1F3A"/>
                </a:solidFill>
                <a:latin typeface="Microsoft YaHei"/>
                <a:ea typeface="Microsoft YaHei"/>
              </a:rPr>
              <a:t>类关注类型管理</a:t>
            </a:r>
            <a:endParaRPr/>
          </a:p>
        </p:txBody>
      </p:sp>
      <p:sp>
        <p:nvSpPr>
          <p:cNvPr id="69" name="文本框 68" descr="{&quot;isTemplate&quot;:true,&quot;type&quot;:&quot;text&quot;}"/>
          <p:cNvSpPr txBox="1"/>
          <p:nvPr/>
        </p:nvSpPr>
        <p:spPr>
          <a:xfrm>
            <a:off x="7143750" y="2552700"/>
            <a:ext cx="447675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涉毒、涉诈、精神障碍、独居老人等分类纳入，定级定措施</a:t>
            </a:r>
            <a:endParaRPr/>
          </a:p>
        </p:txBody>
      </p:sp>
      <p:sp>
        <p:nvSpPr>
          <p:cNvPr id="70" name="文本框 69" descr="{&quot;isTemplate&quot;:true,&quot;type&quot;:&quot;text&quot;}"/>
          <p:cNvSpPr txBox="1"/>
          <p:nvPr/>
        </p:nvSpPr>
        <p:spPr>
          <a:xfrm>
            <a:off x="7143750" y="3000375"/>
            <a:ext cx="4476750" cy="2190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0B1F3A"/>
                </a:solidFill>
                <a:latin typeface="Microsoft YaHei"/>
                <a:ea typeface="Microsoft YaHei"/>
              </a:rPr>
              <a:t>纳入</a:t>
            </a:r>
            <a:r>
              <a:rPr lang="en-US" sz="1425" b="1">
                <a:solidFill>
                  <a:srgbClr val="0B1F3A"/>
                </a:solidFill>
                <a:latin typeface="Microsoft YaHei"/>
                <a:ea typeface="Microsoft YaHei"/>
              </a:rPr>
              <a:t> / </a:t>
            </a:r>
            <a:r>
              <a:rPr lang="zh-CN" sz="1425" b="1">
                <a:solidFill>
                  <a:srgbClr val="0B1F3A"/>
                </a:solidFill>
                <a:latin typeface="Microsoft YaHei"/>
                <a:ea typeface="Microsoft YaHei"/>
              </a:rPr>
              <a:t>解除闭环</a:t>
            </a:r>
            <a:endParaRPr/>
          </a:p>
        </p:txBody>
      </p:sp>
      <p:sp>
        <p:nvSpPr>
          <p:cNvPr id="71" name="文本框 70" descr="{&quot;isTemplate&quot;:true,&quot;type&quot;:&quot;text&quot;}"/>
          <p:cNvSpPr txBox="1"/>
          <p:nvPr/>
        </p:nvSpPr>
        <p:spPr>
          <a:xfrm>
            <a:off x="7143750" y="3267075"/>
            <a:ext cx="447675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关注动态进出，解除需留痕，避免</a:t>
            </a:r>
            <a:r>
              <a:rPr lang="en-US" sz="1200">
                <a:solidFill>
                  <a:srgbClr val="475569"/>
                </a:solidFill>
                <a:latin typeface="Microsoft YaHei"/>
                <a:ea typeface="Microsoft YaHei"/>
              </a:rPr>
              <a:t>"</a:t>
            </a: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只增不减</a:t>
            </a:r>
            <a:r>
              <a:rPr lang="en-US" sz="1200">
                <a:solidFill>
                  <a:srgbClr val="475569"/>
                </a:solidFill>
                <a:latin typeface="Microsoft YaHei"/>
                <a:ea typeface="Microsoft YaHei"/>
              </a:rPr>
              <a:t>"</a:t>
            </a: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的僵尸台账</a:t>
            </a:r>
            <a:endParaRPr/>
          </a:p>
        </p:txBody>
      </p:sp>
      <p:sp>
        <p:nvSpPr>
          <p:cNvPr id="72" name="文本框 71" descr="{&quot;isTemplate&quot;:true,&quot;type&quot;:&quot;text&quot;}"/>
          <p:cNvSpPr txBox="1"/>
          <p:nvPr/>
        </p:nvSpPr>
        <p:spPr>
          <a:xfrm>
            <a:off x="7143750" y="3714750"/>
            <a:ext cx="4476750" cy="2190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0B1F3A"/>
                </a:solidFill>
                <a:latin typeface="Microsoft YaHei"/>
                <a:ea typeface="Microsoft YaHei"/>
              </a:rPr>
              <a:t>与大屏实时联动</a:t>
            </a:r>
            <a:endParaRPr/>
          </a:p>
        </p:txBody>
      </p:sp>
      <p:sp>
        <p:nvSpPr>
          <p:cNvPr id="73" name="文本框 72" descr="{&quot;isTemplate&quot;:true,&quot;type&quot;:&quot;text&quot;}"/>
          <p:cNvSpPr txBox="1"/>
          <p:nvPr/>
        </p:nvSpPr>
        <p:spPr>
          <a:xfrm>
            <a:off x="7143750" y="3981450"/>
            <a:ext cx="447675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后台纳入重点关注，指挥大屏地图即时分色落点</a:t>
            </a:r>
            <a:endParaRPr/>
          </a:p>
        </p:txBody>
      </p:sp>
      <p:sp>
        <p:nvSpPr>
          <p:cNvPr id="74" name="矩形: 圆角 73"/>
          <p:cNvSpPr/>
          <p:nvPr/>
        </p:nvSpPr>
        <p:spPr>
          <a:xfrm>
            <a:off x="7143750" y="4457700"/>
            <a:ext cx="4476750" cy="504825"/>
          </a:xfrm>
          <a:prstGeom prst="roundRect">
            <a:avLst>
              <a:gd name="adj" fmla="val 15094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5" name="文本框 74" descr="{&quot;isTemplate&quot;:true,&quot;type&quot;:&quot;text&quot;}"/>
          <p:cNvSpPr txBox="1"/>
          <p:nvPr/>
        </p:nvSpPr>
        <p:spPr>
          <a:xfrm>
            <a:off x="7296150" y="4572000"/>
            <a:ext cx="4171950" cy="2762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重点关注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en-US" sz="1200" b="1">
                <a:solidFill>
                  <a:srgbClr val="F59E0B"/>
                </a:solidFill>
                <a:latin typeface="Microsoft YaHei"/>
                <a:ea typeface="Microsoft YaHei"/>
              </a:rPr>
              <a:t>577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人全部建有跟踪档案，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底数清、动向明</a:t>
            </a:r>
            <a:endParaRPr/>
          </a:p>
        </p:txBody>
      </p:sp>
      <p:sp>
        <p:nvSpPr>
          <p:cNvPr id="76" name="文本框 75" descr="{&quot;isTemplate&quot;:true,&quot;type&quot;:&quot;text&quot;}"/>
          <p:cNvSpPr txBox="1"/>
          <p:nvPr/>
        </p:nvSpPr>
        <p:spPr>
          <a:xfrm>
            <a:off x="9744075" y="6467475"/>
            <a:ext cx="1876425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户盾人口信息综合管控系统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· 12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60, background: '#FFFFFF', position: 'relative' }}&gt;&#10;  &lt;Text style={{ fontSize: 14, color: '#2563EB', letterSpacing: 3, fontWeight: 'bold' }}&gt;02 · 后台管理&lt;/Text&gt;&#10;  &lt;Text style={{ fontSize: 32, fontWeight: 'bold', color: '#0B1F3A', marginTop: 8 }}&gt;核查闭环：任务派发到逾期预警&lt;/Text&gt;&#10;  &lt;Box style={{ height: 1, background: '#E5E7EB', marginTop: 16 }} /&gt;&#10;  &lt;Box style={{ flexDirection: 'row', gap: 26, marginTop: 22, height: 340 }}&gt;&#10;    &lt;Box style={{ width: 660 }}&gt;&#10;      &lt;Image src=&quot;assets/admin_hverify.png&quot; style={{ width: 660, height: 340, objectFit: 'cover', borderRadius: 8, border: '1px solid #E5E7EB' }} /&gt;&#10;    &lt;/Box&gt;&#10;    &lt;Box style={{ flex: 1 }}&gt;&#10;      &lt;Image src=&quot;assets/admin_pverify.png&quot; style={{ width: 474, height: 275, objectFit: 'cover', borderRadius: 8, border: '1px solid #E5E7EB' }} /&gt;&#10;      &lt;Text style={{ fontSize: 14, color: '#94A3B8', marginTop: 8 }}&gt;左：房屋核查（2009 条） · 右：人员核查，均支持按村筛选&lt;/Text&gt;&#10;    &lt;/Box&gt;&#10;  &lt;/Box&gt;&#10;  &lt;Box style={{ flexDirection: 'row', alignItems: 'center', gap: 8, marginTop: 26 }}&gt;&#10;    {['任务生成', '入户核查', '结果回填', '逾期预警', '闭环销号'].map((s, i) =&gt; (&#10;      &lt;Box key={s} style={{ flexDirection: 'row', alignItems: 'center', gap: 8, flex: 1 }}&gt;&#10;        &lt;Box style={{ flex: 1, background: '#EFF6FF', borderRadius: 8, padding: '14px 0', alignItems: 'center', border: '1px solid #DBEAFE' }}&gt;&#10;          &lt;Text style={{ fontSize: 17, fontWeight: 'bold', color: '#1E293B', textAlign: 'center' }}&gt;{i + 1}. {s}&lt;/Text&gt;&#10;        &lt;/Box&gt;&#10;        {i &lt; 4 &amp;&amp; &lt;Text style={{ fontSize: 20, color: '#2563EB', fontWeight: 'bold' }}&gt;→&lt;/Text&gt;}&#10;      &lt;/Box&gt;&#10;    ))}&#10;  &lt;/Box&gt;&#10;  &lt;Box style={{ background: '#EFF6FF', borderRadius: 8, padding: '13px 18px', marginTop: 20 }}&gt;&#10;    &lt;Text style={{ fontSize: 16, color: '#1E293B', lineHeight: 1.5 }}&gt;核查记录与房屋 / 人员档案直接挂钩：核查进度实时回写大屏，&lt;span style={{ fontWeight: 'bold', color: '#2563EB' }}&gt;未核实房屋按村排名，逾期自动预警&lt;/span&gt;&lt;/Text&gt;&#10;  &lt;/Box&gt;&#10;  &lt;Box style={{ position: 'absolute', bottom: 24, right: 60 }}&gt;&#10;    &lt;Text style={{ fontSize: 14, color: '#94A3B8' }}&gt;户盾人口信息综合管控系统 · 13&lt;/Text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矩形 7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9" name="文本框 78" descr="{&quot;isTemplate&quot;:true,&quot;type&quot;:&quot;text&quot;}"/>
          <p:cNvSpPr txBox="1"/>
          <p:nvPr/>
        </p:nvSpPr>
        <p:spPr>
          <a:xfrm>
            <a:off x="571500" y="571500"/>
            <a:ext cx="110490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02 · </a:t>
            </a:r>
            <a:r>
              <a:rPr lang="zh-CN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后台管理</a:t>
            </a:r>
            <a:endParaRPr/>
          </a:p>
        </p:txBody>
      </p:sp>
      <p:sp>
        <p:nvSpPr>
          <p:cNvPr id="80" name="文本框 79" descr="{&quot;isTemplate&quot;:true,&quot;type&quot;:&quot;text&quot;}"/>
          <p:cNvSpPr txBox="1"/>
          <p:nvPr/>
        </p:nvSpPr>
        <p:spPr>
          <a:xfrm>
            <a:off x="571500" y="809625"/>
            <a:ext cx="11049000" cy="3714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2400" b="1">
                <a:solidFill>
                  <a:srgbClr val="0B1F3A"/>
                </a:solidFill>
                <a:latin typeface="Microsoft YaHei"/>
                <a:ea typeface="Microsoft YaHei"/>
              </a:rPr>
              <a:t>核查闭环：任务派发到逾期预警</a:t>
            </a:r>
            <a:endParaRPr/>
          </a:p>
        </p:txBody>
      </p:sp>
      <p:sp>
        <p:nvSpPr>
          <p:cNvPr id="81" name="矩形 80"/>
          <p:cNvSpPr/>
          <p:nvPr/>
        </p:nvSpPr>
        <p:spPr>
          <a:xfrm>
            <a:off x="571500" y="1333500"/>
            <a:ext cx="11049000" cy="9525"/>
          </a:xfrm>
          <a:prstGeom prst="rect">
            <a:avLst/>
          </a:prstGeom>
          <a:solidFill>
            <a:srgbClr val="E5E7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82" name="矩形 81"/>
          <p:cNvSpPr/>
          <p:nvPr/>
        </p:nvSpPr>
        <p:spPr>
          <a:xfrm>
            <a:off x="571500" y="1552575"/>
            <a:ext cx="6286500" cy="3238500"/>
          </a:xfrm>
          <a:prstGeom prst="rect">
            <a:avLst/>
          </a:prstGeom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83" name="图片 82"/>
          <p:cNvPicPr>
            <a:picLocks noChangeAspect="1"/>
          </p:cNvPicPr>
          <p:nvPr/>
        </p:nvPicPr>
        <p:blipFill>
          <a:blip r:embed="rId2"/>
          <a:srcRect t="5547" b="5547"/>
          <a:stretch>
            <a:fillRect/>
          </a:stretch>
        </p:blipFill>
        <p:spPr>
          <a:xfrm>
            <a:off x="571500" y="1552575"/>
            <a:ext cx="6286500" cy="3238500"/>
          </a:xfrm>
          <a:prstGeom prst="roundRect">
            <a:avLst>
              <a:gd name="adj" fmla="val 2353"/>
            </a:avLst>
          </a:prstGeom>
          <a:ln/>
        </p:spPr>
      </p:pic>
      <p:sp>
        <p:nvSpPr>
          <p:cNvPr id="84" name="矩形 83"/>
          <p:cNvSpPr/>
          <p:nvPr/>
        </p:nvSpPr>
        <p:spPr>
          <a:xfrm>
            <a:off x="7105650" y="1552575"/>
            <a:ext cx="4514850" cy="2619375"/>
          </a:xfrm>
          <a:prstGeom prst="rect">
            <a:avLst/>
          </a:prstGeom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85" name="图片 84"/>
          <p:cNvPicPr>
            <a:picLocks noChangeAspect="1"/>
          </p:cNvPicPr>
          <p:nvPr/>
        </p:nvPicPr>
        <p:blipFill>
          <a:blip r:embed="rId3"/>
          <a:srcRect l="62" r="62"/>
          <a:stretch>
            <a:fillRect/>
          </a:stretch>
        </p:blipFill>
        <p:spPr>
          <a:xfrm>
            <a:off x="7105650" y="1552575"/>
            <a:ext cx="4514850" cy="2619375"/>
          </a:xfrm>
          <a:prstGeom prst="roundRect">
            <a:avLst>
              <a:gd name="adj" fmla="val 2909"/>
            </a:avLst>
          </a:prstGeom>
          <a:ln/>
        </p:spPr>
      </p:pic>
      <p:sp>
        <p:nvSpPr>
          <p:cNvPr id="86" name="文本框 85" descr="{&quot;isTemplate&quot;:true,&quot;type&quot;:&quot;text&quot;}"/>
          <p:cNvSpPr txBox="1"/>
          <p:nvPr/>
        </p:nvSpPr>
        <p:spPr>
          <a:xfrm>
            <a:off x="7105650" y="4248150"/>
            <a:ext cx="451485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左：房屋核查（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2009 </a:t>
            </a: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条）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· </a:t>
            </a: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右：人员核查，均支持按村筛选</a:t>
            </a:r>
            <a:endParaRPr/>
          </a:p>
        </p:txBody>
      </p:sp>
      <p:sp>
        <p:nvSpPr>
          <p:cNvPr id="87" name="矩形: 圆角 86"/>
          <p:cNvSpPr/>
          <p:nvPr/>
        </p:nvSpPr>
        <p:spPr>
          <a:xfrm>
            <a:off x="571500" y="5038725"/>
            <a:ext cx="1885950" cy="466725"/>
          </a:xfrm>
          <a:prstGeom prst="roundRect">
            <a:avLst>
              <a:gd name="adj" fmla="val 16327"/>
            </a:avLst>
          </a:prstGeom>
          <a:solidFill>
            <a:srgbClr val="EFF6FF"/>
          </a:solidFill>
          <a:ln w="12700">
            <a:solidFill>
              <a:srgbClr val="DBEAF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8" name="文本框 87" descr="{&quot;isTemplate&quot;:true,&quot;type&quot;:&quot;text&quot;}"/>
          <p:cNvSpPr txBox="1"/>
          <p:nvPr/>
        </p:nvSpPr>
        <p:spPr>
          <a:xfrm>
            <a:off x="1095375" y="5172075"/>
            <a:ext cx="847725" cy="200025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>
              <a:lnSpc>
                <a:spcPct val="100000"/>
              </a:lnSpc>
            </a:pPr>
            <a:r>
              <a:rPr lang="en-US" sz="1275" b="1">
                <a:solidFill>
                  <a:srgbClr val="1E293B"/>
                </a:solidFill>
                <a:latin typeface="Microsoft YaHei"/>
                <a:ea typeface="Microsoft YaHei"/>
              </a:rPr>
              <a:t>1. </a:t>
            </a:r>
            <a:r>
              <a:rPr lang="zh-CN" sz="1275" b="1">
                <a:solidFill>
                  <a:srgbClr val="1E293B"/>
                </a:solidFill>
                <a:latin typeface="Microsoft YaHei"/>
                <a:ea typeface="Microsoft YaHei"/>
              </a:rPr>
              <a:t>任务生成</a:t>
            </a:r>
            <a:endParaRPr/>
          </a:p>
        </p:txBody>
      </p:sp>
      <p:sp>
        <p:nvSpPr>
          <p:cNvPr id="89" name="文本框 88" descr="{&quot;isTemplate&quot;:true,&quot;type&quot;:&quot;text&quot;}"/>
          <p:cNvSpPr txBox="1"/>
          <p:nvPr/>
        </p:nvSpPr>
        <p:spPr>
          <a:xfrm>
            <a:off x="2533650" y="5162550"/>
            <a:ext cx="190500" cy="2286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sz="1500" b="1">
                <a:solidFill>
                  <a:srgbClr val="2563EB"/>
                </a:solidFill>
                <a:latin typeface="Microsoft YaHei"/>
                <a:ea typeface="Microsoft YaHei"/>
              </a:rPr>
              <a:t>→</a:t>
            </a:r>
            <a:endParaRPr/>
          </a:p>
        </p:txBody>
      </p:sp>
      <p:sp>
        <p:nvSpPr>
          <p:cNvPr id="90" name="矩形: 圆角 89"/>
          <p:cNvSpPr/>
          <p:nvPr/>
        </p:nvSpPr>
        <p:spPr>
          <a:xfrm>
            <a:off x="2800350" y="5038725"/>
            <a:ext cx="1876425" cy="466725"/>
          </a:xfrm>
          <a:prstGeom prst="roundRect">
            <a:avLst>
              <a:gd name="adj" fmla="val 16327"/>
            </a:avLst>
          </a:prstGeom>
          <a:solidFill>
            <a:srgbClr val="EFF6FF"/>
          </a:solidFill>
          <a:ln w="12700">
            <a:solidFill>
              <a:srgbClr val="DBEAF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1" name="文本框 90" descr="{&quot;isTemplate&quot;:true,&quot;type&quot;:&quot;text&quot;}"/>
          <p:cNvSpPr txBox="1"/>
          <p:nvPr/>
        </p:nvSpPr>
        <p:spPr>
          <a:xfrm>
            <a:off x="3314700" y="5172075"/>
            <a:ext cx="847725" cy="200025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>
              <a:lnSpc>
                <a:spcPct val="100000"/>
              </a:lnSpc>
            </a:pPr>
            <a:r>
              <a:rPr lang="en-US" sz="1275" b="1">
                <a:solidFill>
                  <a:srgbClr val="1E293B"/>
                </a:solidFill>
                <a:latin typeface="Microsoft YaHei"/>
                <a:ea typeface="Microsoft YaHei"/>
              </a:rPr>
              <a:t>2. </a:t>
            </a:r>
            <a:r>
              <a:rPr lang="zh-CN" sz="1275" b="1">
                <a:solidFill>
                  <a:srgbClr val="1E293B"/>
                </a:solidFill>
                <a:latin typeface="Microsoft YaHei"/>
                <a:ea typeface="Microsoft YaHei"/>
              </a:rPr>
              <a:t>入户核查</a:t>
            </a:r>
            <a:endParaRPr/>
          </a:p>
        </p:txBody>
      </p:sp>
      <p:sp>
        <p:nvSpPr>
          <p:cNvPr id="92" name="文本框 91" descr="{&quot;isTemplate&quot;:true,&quot;type&quot;:&quot;text&quot;}"/>
          <p:cNvSpPr txBox="1"/>
          <p:nvPr/>
        </p:nvSpPr>
        <p:spPr>
          <a:xfrm>
            <a:off x="4752975" y="5162550"/>
            <a:ext cx="190500" cy="2286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sz="1500" b="1">
                <a:solidFill>
                  <a:srgbClr val="2563EB"/>
                </a:solidFill>
                <a:latin typeface="Microsoft YaHei"/>
                <a:ea typeface="Microsoft YaHei"/>
              </a:rPr>
              <a:t>→</a:t>
            </a:r>
            <a:endParaRPr/>
          </a:p>
        </p:txBody>
      </p:sp>
      <p:sp>
        <p:nvSpPr>
          <p:cNvPr id="93" name="矩形: 圆角 92"/>
          <p:cNvSpPr/>
          <p:nvPr/>
        </p:nvSpPr>
        <p:spPr>
          <a:xfrm>
            <a:off x="5019675" y="5038725"/>
            <a:ext cx="1885950" cy="466725"/>
          </a:xfrm>
          <a:prstGeom prst="roundRect">
            <a:avLst>
              <a:gd name="adj" fmla="val 16327"/>
            </a:avLst>
          </a:prstGeom>
          <a:solidFill>
            <a:srgbClr val="EFF6FF"/>
          </a:solidFill>
          <a:ln w="12700">
            <a:solidFill>
              <a:srgbClr val="DBEAF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4" name="文本框 93" descr="{&quot;isTemplate&quot;:true,&quot;type&quot;:&quot;text&quot;}"/>
          <p:cNvSpPr txBox="1"/>
          <p:nvPr/>
        </p:nvSpPr>
        <p:spPr>
          <a:xfrm>
            <a:off x="5543550" y="5172075"/>
            <a:ext cx="847725" cy="200025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>
              <a:lnSpc>
                <a:spcPct val="100000"/>
              </a:lnSpc>
            </a:pPr>
            <a:r>
              <a:rPr lang="en-US" sz="1275" b="1">
                <a:solidFill>
                  <a:srgbClr val="1E293B"/>
                </a:solidFill>
                <a:latin typeface="Microsoft YaHei"/>
                <a:ea typeface="Microsoft YaHei"/>
              </a:rPr>
              <a:t>3. </a:t>
            </a:r>
            <a:r>
              <a:rPr lang="zh-CN" sz="1275" b="1">
                <a:solidFill>
                  <a:srgbClr val="1E293B"/>
                </a:solidFill>
                <a:latin typeface="Microsoft YaHei"/>
                <a:ea typeface="Microsoft YaHei"/>
              </a:rPr>
              <a:t>结果回填</a:t>
            </a:r>
            <a:endParaRPr/>
          </a:p>
        </p:txBody>
      </p:sp>
      <p:sp>
        <p:nvSpPr>
          <p:cNvPr id="95" name="文本框 94" descr="{&quot;isTemplate&quot;:true,&quot;type&quot;:&quot;text&quot;}"/>
          <p:cNvSpPr txBox="1"/>
          <p:nvPr/>
        </p:nvSpPr>
        <p:spPr>
          <a:xfrm>
            <a:off x="6981825" y="5162550"/>
            <a:ext cx="190500" cy="2286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sz="1500" b="1">
                <a:solidFill>
                  <a:srgbClr val="2563EB"/>
                </a:solidFill>
                <a:latin typeface="Microsoft YaHei"/>
                <a:ea typeface="Microsoft YaHei"/>
              </a:rPr>
              <a:t>→</a:t>
            </a:r>
            <a:endParaRPr/>
          </a:p>
        </p:txBody>
      </p:sp>
      <p:sp>
        <p:nvSpPr>
          <p:cNvPr id="96" name="矩形: 圆角 95"/>
          <p:cNvSpPr/>
          <p:nvPr/>
        </p:nvSpPr>
        <p:spPr>
          <a:xfrm>
            <a:off x="7248525" y="5038725"/>
            <a:ext cx="1876425" cy="466725"/>
          </a:xfrm>
          <a:prstGeom prst="roundRect">
            <a:avLst>
              <a:gd name="adj" fmla="val 16327"/>
            </a:avLst>
          </a:prstGeom>
          <a:solidFill>
            <a:srgbClr val="EFF6FF"/>
          </a:solidFill>
          <a:ln w="12700">
            <a:solidFill>
              <a:srgbClr val="DBEAF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7" name="文本框 96" descr="{&quot;isTemplate&quot;:true,&quot;type&quot;:&quot;text&quot;}"/>
          <p:cNvSpPr txBox="1"/>
          <p:nvPr/>
        </p:nvSpPr>
        <p:spPr>
          <a:xfrm>
            <a:off x="7762875" y="5172075"/>
            <a:ext cx="847725" cy="200025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>
              <a:lnSpc>
                <a:spcPct val="100000"/>
              </a:lnSpc>
            </a:pPr>
            <a:r>
              <a:rPr lang="en-US" sz="1275" b="1">
                <a:solidFill>
                  <a:srgbClr val="1E293B"/>
                </a:solidFill>
                <a:latin typeface="Microsoft YaHei"/>
                <a:ea typeface="Microsoft YaHei"/>
              </a:rPr>
              <a:t>4. </a:t>
            </a:r>
            <a:r>
              <a:rPr lang="zh-CN" sz="1275" b="1">
                <a:solidFill>
                  <a:srgbClr val="1E293B"/>
                </a:solidFill>
                <a:latin typeface="Microsoft YaHei"/>
                <a:ea typeface="Microsoft YaHei"/>
              </a:rPr>
              <a:t>逾期预警</a:t>
            </a:r>
            <a:endParaRPr/>
          </a:p>
        </p:txBody>
      </p:sp>
      <p:sp>
        <p:nvSpPr>
          <p:cNvPr id="98" name="文本框 97" descr="{&quot;isTemplate&quot;:true,&quot;type&quot;:&quot;text&quot;}"/>
          <p:cNvSpPr txBox="1"/>
          <p:nvPr/>
        </p:nvSpPr>
        <p:spPr>
          <a:xfrm>
            <a:off x="9201150" y="5162550"/>
            <a:ext cx="190500" cy="2286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sz="1500" b="1">
                <a:solidFill>
                  <a:srgbClr val="2563EB"/>
                </a:solidFill>
                <a:latin typeface="Microsoft YaHei"/>
                <a:ea typeface="Microsoft YaHei"/>
              </a:rPr>
              <a:t>→</a:t>
            </a:r>
            <a:endParaRPr/>
          </a:p>
        </p:txBody>
      </p:sp>
      <p:sp>
        <p:nvSpPr>
          <p:cNvPr id="99" name="矩形: 圆角 98"/>
          <p:cNvSpPr/>
          <p:nvPr/>
        </p:nvSpPr>
        <p:spPr>
          <a:xfrm>
            <a:off x="9467850" y="5038725"/>
            <a:ext cx="2152650" cy="466725"/>
          </a:xfrm>
          <a:prstGeom prst="roundRect">
            <a:avLst>
              <a:gd name="adj" fmla="val 16327"/>
            </a:avLst>
          </a:prstGeom>
          <a:solidFill>
            <a:srgbClr val="EFF6FF"/>
          </a:solidFill>
          <a:ln w="12700">
            <a:solidFill>
              <a:srgbClr val="DBEAF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0" name="文本框 99" descr="{&quot;isTemplate&quot;:true,&quot;type&quot;:&quot;text&quot;}"/>
          <p:cNvSpPr txBox="1"/>
          <p:nvPr/>
        </p:nvSpPr>
        <p:spPr>
          <a:xfrm>
            <a:off x="10125075" y="5172075"/>
            <a:ext cx="847725" cy="200025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>
              <a:lnSpc>
                <a:spcPct val="100000"/>
              </a:lnSpc>
            </a:pPr>
            <a:r>
              <a:rPr lang="en-US" sz="1275" b="1">
                <a:solidFill>
                  <a:srgbClr val="1E293B"/>
                </a:solidFill>
                <a:latin typeface="Microsoft YaHei"/>
                <a:ea typeface="Microsoft YaHei"/>
              </a:rPr>
              <a:t>5. </a:t>
            </a:r>
            <a:r>
              <a:rPr lang="zh-CN" sz="1275" b="1">
                <a:solidFill>
                  <a:srgbClr val="1E293B"/>
                </a:solidFill>
                <a:latin typeface="Microsoft YaHei"/>
                <a:ea typeface="Microsoft YaHei"/>
              </a:rPr>
              <a:t>闭环销号</a:t>
            </a:r>
            <a:endParaRPr/>
          </a:p>
        </p:txBody>
      </p:sp>
      <p:sp>
        <p:nvSpPr>
          <p:cNvPr id="101" name="矩形: 圆角 100"/>
          <p:cNvSpPr/>
          <p:nvPr/>
        </p:nvSpPr>
        <p:spPr>
          <a:xfrm>
            <a:off x="571500" y="5695950"/>
            <a:ext cx="11049000" cy="523875"/>
          </a:xfrm>
          <a:prstGeom prst="roundRect">
            <a:avLst>
              <a:gd name="adj" fmla="val 14545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02" name="文本框 101" descr="{&quot;isTemplate&quot;:true,&quot;type&quot;:&quot;text&quot;}"/>
          <p:cNvSpPr txBox="1"/>
          <p:nvPr/>
        </p:nvSpPr>
        <p:spPr>
          <a:xfrm>
            <a:off x="742950" y="5819775"/>
            <a:ext cx="10706100" cy="2762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核查记录与房屋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/ 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人员档案直接挂钩：核查进度实时回写大屏，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未核实房屋按村排名，逾期自动预警</a:t>
            </a:r>
            <a:endParaRPr/>
          </a:p>
        </p:txBody>
      </p:sp>
      <p:sp>
        <p:nvSpPr>
          <p:cNvPr id="103" name="文本框 102" descr="{&quot;isTemplate&quot;:true,&quot;type&quot;:&quot;text&quot;}"/>
          <p:cNvSpPr txBox="1"/>
          <p:nvPr/>
        </p:nvSpPr>
        <p:spPr>
          <a:xfrm>
            <a:off x="9744075" y="6467475"/>
            <a:ext cx="1876425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户盾人口信息综合管控系统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· 13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60, background: '#FFFFFF', position: 'relative' }}&gt;&#10;  &lt;Text style={{ fontSize: 14, color: '#2563EB', letterSpacing: 3, fontWeight: 'bold' }}&gt;02 · 后台管理&lt;/Text&gt;&#10;  &lt;Text style={{ fontSize: 32, fontWeight: 'bold', color: '#0B1F3A', marginTop: 8 }}&gt;场所与经营主体：学校 · 工厂 · 经营者&lt;/Text&gt;&#10;  &lt;Box style={{ height: 1, background: '#E5E7EB', marginTop: 16 }} /&gt;&#10;  &lt;Box style={{ flexDirection: 'row', gap: 26, marginTop: 22, height: 400 }}&gt;&#10;    &lt;Box style={{ width: 640 }}&gt;&#10;      &lt;Image src=&quot;assets/admin_school.png&quot; style={{ width: 640, height: 279, objectFit: 'cover', borderRadius: 8, border: '1px solid #E5E7EB' }} /&gt;&#10;      &lt;Text style={{ fontSize: 14, color: '#94A3B8', marginTop: 8, textAlign: 'center' }}&gt;学校管理：学校全称、类型、办学性质、地块区域、校长及电话台账&lt;/Text&gt;&#10;      &lt;Box style={{ background: '#EFF6FF', borderRadius: 8, padding: '11px 16px', marginTop: 12 }}&gt;&#10;        &lt;Text style={{ fontSize: 16, color: '#1E293B', lineHeight: 1.5 }}&gt;校园是人口管理重点场景：&lt;span style={{ fontWeight: 'bold', color: '#2563EB' }}&gt;学生、教职工底数与周边出租房联动掌握&lt;/span&gt;&lt;/Text&gt;&#10;      &lt;/Box&gt;&#10;    &lt;/Box&gt;&#10;    &lt;Box style={{ flex: 1, flexDirection: 'column', gap: 14 }}&gt;&#10;      &lt;Box&gt;&#10;        &lt;Image src=&quot;assets/admin_factory.png&quot; style={{ width: 494, height: 165, objectFit: 'cover', borderRadius: 8, border: '1px solid #E5E7EB' }} /&gt;&#10;        &lt;Text style={{ fontSize: 14, color: '#94A3B8', marginTop: 5 }}&gt;工厂管理：经营状态动态更新&lt;/Text&gt;&#10;      &lt;/Box&gt;&#10;      &lt;Box&gt;&#10;        &lt;Image src=&quot;assets/admin_operator.png&quot; style={{ width: 494, height: 165, objectFit: 'cover', borderRadius: 8, border: '1px solid #E5E7EB' }} /&gt;&#10;        &lt;Text style={{ fontSize: 14, color: '#94A3B8', marginTop: 5 }}&gt;经营信息：经营者与场所双向关联&lt;/Text&gt;&#10;      &lt;/Box&gt;&#10;    &lt;/Box&gt;&#10;  &lt;/Box&gt;&#10;  &lt;Box style={{ flexDirection: 'row', alignItems: 'center', gap: 12, marginTop: 20 }}&gt;&#10;    &lt;Box style={{ background: '#F8FAFC', border: '1px solid #E5E7EB', borderRadius: 8, padding: '12px 18px', flex: 1 }}&gt;&#10;      &lt;Text style={{ fontSize: 16, color: '#1E293B', lineHeight: 1.5 }}&gt;学校、工厂建立场所台账，经营者与场所&lt;span style={{ fontWeight: 'bold', color: '#2563EB' }}&gt;双向挂接&lt;/span&gt;，形成&quot;场所 - 主体 - 人&quot;完整风险链条&lt;/Text&gt;&#10;    &lt;/Box&gt;&#10;    &lt;Box style={{ background: '#EFF6FF', borderRadius: 8, padding: '12px 18px', width: 330 }}&gt;&#10;      &lt;Text style={{ fontSize: 16, color: '#1E293B', lineHeight: 1.5 }}&gt;丰富房屋关联信息：&lt;span style={{ fontWeight: 'bold', color: '#2563EB' }}&gt;商铺、厂房不再只是&quot;一所房&quot;&lt;/span&gt;&lt;/Text&gt;&#10;    &lt;/Box&gt;&#10;  &lt;/Box&gt;&#10;  &lt;Box style={{ position: 'absolute', bottom: 24, right: 60 }}&gt;&#10;    &lt;Text style={{ fontSize: 14, color: '#94A3B8' }}&gt;户盾人口信息综合管控系统 · 14&lt;/Text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矩形 10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06" name="文本框 105" descr="{&quot;isTemplate&quot;:true,&quot;type&quot;:&quot;text&quot;}"/>
          <p:cNvSpPr txBox="1"/>
          <p:nvPr/>
        </p:nvSpPr>
        <p:spPr>
          <a:xfrm>
            <a:off x="571500" y="571500"/>
            <a:ext cx="110490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02 · </a:t>
            </a:r>
            <a:r>
              <a:rPr lang="zh-CN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后台管理</a:t>
            </a:r>
            <a:endParaRPr/>
          </a:p>
        </p:txBody>
      </p:sp>
      <p:sp>
        <p:nvSpPr>
          <p:cNvPr id="107" name="文本框 106" descr="{&quot;isTemplate&quot;:true,&quot;type&quot;:&quot;text&quot;}"/>
          <p:cNvSpPr txBox="1"/>
          <p:nvPr/>
        </p:nvSpPr>
        <p:spPr>
          <a:xfrm>
            <a:off x="571500" y="809625"/>
            <a:ext cx="11049000" cy="3714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2400" b="1">
                <a:solidFill>
                  <a:srgbClr val="0B1F3A"/>
                </a:solidFill>
                <a:latin typeface="Microsoft YaHei"/>
                <a:ea typeface="Microsoft YaHei"/>
              </a:rPr>
              <a:t>场所与经营主体：学校</a:t>
            </a:r>
            <a:r>
              <a:rPr lang="en-US" sz="2400" b="1">
                <a:solidFill>
                  <a:srgbClr val="0B1F3A"/>
                </a:solidFill>
                <a:latin typeface="Microsoft YaHei"/>
                <a:ea typeface="Microsoft YaHei"/>
              </a:rPr>
              <a:t> · </a:t>
            </a:r>
            <a:r>
              <a:rPr lang="zh-CN" sz="2400" b="1">
                <a:solidFill>
                  <a:srgbClr val="0B1F3A"/>
                </a:solidFill>
                <a:latin typeface="Microsoft YaHei"/>
                <a:ea typeface="Microsoft YaHei"/>
              </a:rPr>
              <a:t>工厂</a:t>
            </a:r>
            <a:r>
              <a:rPr lang="en-US" sz="2400" b="1">
                <a:solidFill>
                  <a:srgbClr val="0B1F3A"/>
                </a:solidFill>
                <a:latin typeface="Microsoft YaHei"/>
                <a:ea typeface="Microsoft YaHei"/>
              </a:rPr>
              <a:t> · </a:t>
            </a:r>
            <a:r>
              <a:rPr lang="zh-CN" sz="2400" b="1">
                <a:solidFill>
                  <a:srgbClr val="0B1F3A"/>
                </a:solidFill>
                <a:latin typeface="Microsoft YaHei"/>
                <a:ea typeface="Microsoft YaHei"/>
              </a:rPr>
              <a:t>经营者</a:t>
            </a:r>
            <a:endParaRPr/>
          </a:p>
        </p:txBody>
      </p:sp>
      <p:sp>
        <p:nvSpPr>
          <p:cNvPr id="108" name="矩形 107"/>
          <p:cNvSpPr/>
          <p:nvPr/>
        </p:nvSpPr>
        <p:spPr>
          <a:xfrm>
            <a:off x="571500" y="1333500"/>
            <a:ext cx="11049000" cy="9525"/>
          </a:xfrm>
          <a:prstGeom prst="rect">
            <a:avLst/>
          </a:prstGeom>
          <a:solidFill>
            <a:srgbClr val="E5E7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09" name="矩形 108"/>
          <p:cNvSpPr/>
          <p:nvPr/>
        </p:nvSpPr>
        <p:spPr>
          <a:xfrm>
            <a:off x="571500" y="1552575"/>
            <a:ext cx="6096000" cy="2657475"/>
          </a:xfrm>
          <a:prstGeom prst="rect">
            <a:avLst/>
          </a:prstGeom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110" name="图片 109"/>
          <p:cNvPicPr>
            <a:picLocks noChangeAspect="1"/>
          </p:cNvPicPr>
          <p:nvPr/>
        </p:nvPicPr>
        <p:blipFill>
          <a:blip r:embed="rId2"/>
          <a:srcRect l="43" r="43"/>
          <a:stretch>
            <a:fillRect/>
          </a:stretch>
        </p:blipFill>
        <p:spPr>
          <a:xfrm>
            <a:off x="571500" y="1552575"/>
            <a:ext cx="6096000" cy="2657475"/>
          </a:xfrm>
          <a:prstGeom prst="roundRect">
            <a:avLst>
              <a:gd name="adj" fmla="val 2867"/>
            </a:avLst>
          </a:prstGeom>
          <a:ln/>
        </p:spPr>
      </p:pic>
      <p:sp>
        <p:nvSpPr>
          <p:cNvPr id="111" name="文本框 110" descr="{&quot;isTemplate&quot;:true,&quot;type&quot;:&quot;text&quot;}"/>
          <p:cNvSpPr txBox="1"/>
          <p:nvPr/>
        </p:nvSpPr>
        <p:spPr>
          <a:xfrm>
            <a:off x="571500" y="4286250"/>
            <a:ext cx="60960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学校管理：学校全称、类型、办学性质、地块区域、校长及电话台账</a:t>
            </a:r>
            <a:endParaRPr/>
          </a:p>
        </p:txBody>
      </p:sp>
      <p:sp>
        <p:nvSpPr>
          <p:cNvPr id="112" name="矩形: 圆角 111"/>
          <p:cNvSpPr/>
          <p:nvPr/>
        </p:nvSpPr>
        <p:spPr>
          <a:xfrm>
            <a:off x="571500" y="4562475"/>
            <a:ext cx="6096000" cy="485775"/>
          </a:xfrm>
          <a:prstGeom prst="roundRect">
            <a:avLst>
              <a:gd name="adj" fmla="val 15686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3" name="文本框 112" descr="{&quot;isTemplate&quot;:true,&quot;type&quot;:&quot;text&quot;}"/>
          <p:cNvSpPr txBox="1"/>
          <p:nvPr/>
        </p:nvSpPr>
        <p:spPr>
          <a:xfrm>
            <a:off x="723900" y="4667250"/>
            <a:ext cx="5791200" cy="2762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校园是人口管理重点场景：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学生、教职工底数与周边出租房联动掌握</a:t>
            </a:r>
            <a:endParaRPr/>
          </a:p>
        </p:txBody>
      </p:sp>
      <p:sp>
        <p:nvSpPr>
          <p:cNvPr id="114" name="矩形 113"/>
          <p:cNvSpPr/>
          <p:nvPr/>
        </p:nvSpPr>
        <p:spPr>
          <a:xfrm>
            <a:off x="6915150" y="1552575"/>
            <a:ext cx="4705350" cy="1571625"/>
          </a:xfrm>
          <a:prstGeom prst="rect">
            <a:avLst/>
          </a:prstGeom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115" name="图片 114"/>
          <p:cNvPicPr>
            <a:picLocks noChangeAspect="1"/>
          </p:cNvPicPr>
          <p:nvPr/>
        </p:nvPicPr>
        <p:blipFill>
          <a:blip r:embed="rId3"/>
          <a:srcRect t="11657" b="11657"/>
          <a:stretch>
            <a:fillRect/>
          </a:stretch>
        </p:blipFill>
        <p:spPr>
          <a:xfrm>
            <a:off x="6915150" y="1552575"/>
            <a:ext cx="4705350" cy="1571625"/>
          </a:xfrm>
          <a:prstGeom prst="roundRect">
            <a:avLst>
              <a:gd name="adj" fmla="val 4848"/>
            </a:avLst>
          </a:prstGeom>
          <a:ln/>
        </p:spPr>
      </p:pic>
      <p:sp>
        <p:nvSpPr>
          <p:cNvPr id="116" name="文本框 115" descr="{&quot;isTemplate&quot;:true,&quot;type&quot;:&quot;text&quot;}"/>
          <p:cNvSpPr txBox="1"/>
          <p:nvPr/>
        </p:nvSpPr>
        <p:spPr>
          <a:xfrm>
            <a:off x="6915150" y="3171825"/>
            <a:ext cx="470535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工厂管理：经营状态动态更新</a:t>
            </a:r>
            <a:endParaRPr/>
          </a:p>
        </p:txBody>
      </p:sp>
      <p:sp>
        <p:nvSpPr>
          <p:cNvPr id="117" name="矩形 116"/>
          <p:cNvSpPr/>
          <p:nvPr/>
        </p:nvSpPr>
        <p:spPr>
          <a:xfrm>
            <a:off x="6915150" y="3467100"/>
            <a:ext cx="4705350" cy="1571625"/>
          </a:xfrm>
          <a:prstGeom prst="rect">
            <a:avLst/>
          </a:prstGeom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118" name="图片 117"/>
          <p:cNvPicPr>
            <a:picLocks noChangeAspect="1"/>
          </p:cNvPicPr>
          <p:nvPr/>
        </p:nvPicPr>
        <p:blipFill>
          <a:blip r:embed="rId4"/>
          <a:srcRect t="11657" b="11657"/>
          <a:stretch>
            <a:fillRect/>
          </a:stretch>
        </p:blipFill>
        <p:spPr>
          <a:xfrm>
            <a:off x="6915150" y="3467100"/>
            <a:ext cx="4705350" cy="1571625"/>
          </a:xfrm>
          <a:prstGeom prst="roundRect">
            <a:avLst>
              <a:gd name="adj" fmla="val 4848"/>
            </a:avLst>
          </a:prstGeom>
          <a:ln/>
        </p:spPr>
      </p:pic>
      <p:sp>
        <p:nvSpPr>
          <p:cNvPr id="119" name="文本框 118" descr="{&quot;isTemplate&quot;:true,&quot;type&quot;:&quot;text&quot;}"/>
          <p:cNvSpPr txBox="1"/>
          <p:nvPr/>
        </p:nvSpPr>
        <p:spPr>
          <a:xfrm>
            <a:off x="6915150" y="5086350"/>
            <a:ext cx="470535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经营信息：经营者与场所双向关联</a:t>
            </a:r>
            <a:endParaRPr/>
          </a:p>
        </p:txBody>
      </p:sp>
      <p:sp>
        <p:nvSpPr>
          <p:cNvPr id="120" name="矩形: 圆角 119"/>
          <p:cNvSpPr/>
          <p:nvPr/>
        </p:nvSpPr>
        <p:spPr>
          <a:xfrm>
            <a:off x="571500" y="5695950"/>
            <a:ext cx="7791450" cy="504825"/>
          </a:xfrm>
          <a:prstGeom prst="roundRect">
            <a:avLst>
              <a:gd name="adj" fmla="val 15094"/>
            </a:avLst>
          </a:prstGeom>
          <a:solidFill>
            <a:srgbClr val="F8FAFC"/>
          </a:solidFill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21" name="文本框 120" descr="{&quot;isTemplate&quot;:true,&quot;type&quot;:&quot;text&quot;}"/>
          <p:cNvSpPr txBox="1"/>
          <p:nvPr/>
        </p:nvSpPr>
        <p:spPr>
          <a:xfrm>
            <a:off x="742950" y="5810250"/>
            <a:ext cx="7448550" cy="2762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学校、工厂建立场所台账，经营者与场所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双向挂接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，形成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"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场所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- 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主体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- 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人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"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完整风险链条</a:t>
            </a:r>
            <a:endParaRPr/>
          </a:p>
        </p:txBody>
      </p:sp>
      <p:sp>
        <p:nvSpPr>
          <p:cNvPr id="122" name="矩形: 圆角 121"/>
          <p:cNvSpPr/>
          <p:nvPr/>
        </p:nvSpPr>
        <p:spPr>
          <a:xfrm>
            <a:off x="8477250" y="5553075"/>
            <a:ext cx="3143250" cy="781050"/>
          </a:xfrm>
          <a:prstGeom prst="roundRect">
            <a:avLst>
              <a:gd name="adj" fmla="val 9756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23" name="文本框 122" descr="{&quot;isTemplate&quot;:true,&quot;type&quot;:&quot;text&quot;}"/>
          <p:cNvSpPr txBox="1"/>
          <p:nvPr/>
        </p:nvSpPr>
        <p:spPr>
          <a:xfrm>
            <a:off x="8648700" y="5667375"/>
            <a:ext cx="2800350" cy="55245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丰富房屋关联信息：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商铺、厂房不再只是</a:t>
            </a:r>
            <a:r>
              <a:rPr lang="en-US" sz="1200" b="1">
                <a:solidFill>
                  <a:srgbClr val="2563EB"/>
                </a:solidFill>
                <a:latin typeface="Microsoft YaHei"/>
                <a:ea typeface="Microsoft YaHei"/>
              </a:rPr>
              <a:t>"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一所房</a:t>
            </a:r>
            <a:r>
              <a:rPr lang="en-US" sz="1200" b="1">
                <a:solidFill>
                  <a:srgbClr val="2563EB"/>
                </a:solidFill>
                <a:latin typeface="Microsoft YaHei"/>
                <a:ea typeface="Microsoft YaHei"/>
              </a:rPr>
              <a:t>"</a:t>
            </a:r>
            <a:endParaRPr/>
          </a:p>
        </p:txBody>
      </p:sp>
      <p:sp>
        <p:nvSpPr>
          <p:cNvPr id="124" name="文本框 123" descr="{&quot;isTemplate&quot;:true,&quot;type&quot;:&quot;text&quot;}"/>
          <p:cNvSpPr txBox="1"/>
          <p:nvPr/>
        </p:nvSpPr>
        <p:spPr>
          <a:xfrm>
            <a:off x="9744075" y="6467475"/>
            <a:ext cx="1876425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户盾人口信息综合管控系统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· 14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60, background: '#0B1F3A', position: 'relative', overflow: 'hidden' }}&gt;&#10;  &lt;Box style={{ position: 'absolute', top: 0, right: 40 }}&gt;&#10;    &lt;Text style={{ fontSize: 240, fontWeight: 'bold', color: 'rgba(37,99,235,0.16)' }}&gt;03&lt;/Text&gt;&#10;  &lt;/Box&gt;&#10;  &lt;Box style={{ flex: 1, justifyContent: 'center' }}&gt;&#10;    &lt;Text style={{ fontSize: 150, fontWeight: 'bold', color: '#2563EB', lineHeight: 1 }}&gt;03&lt;/Text&gt;&#10;    &lt;Text style={{ fontSize: 52, fontWeight: 'bold', color: '#FFFFFF', letterSpacing: 3, marginTop: 26 }}&gt;数说工作 · 工作看板&lt;/Text&gt;&#10;    &lt;Box style={{ width: 72, height: 5, background: '#F59E0B', borderRadius: 3, marginTop: 28 }} /&gt;&#10;    &lt;Text style={{ fontSize: 20, color: '#9CC8F5', lineHeight: 1.7, marginTop: 26 }}&gt;&#10;      多角度统计辖区人口管理工作：人口流动、重点关注、事件、核查四大板块，&lt;br /&gt;统计图直观、指标可量化，每一张图都能下钻到明细&#10;    &lt;/Text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矩形 12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B1F3A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27" name="文本框 126" descr="{&quot;isTemplate&quot;:true,&quot;type&quot;:&quot;text&quot;}"/>
          <p:cNvSpPr txBox="1"/>
          <p:nvPr/>
        </p:nvSpPr>
        <p:spPr>
          <a:xfrm>
            <a:off x="571500" y="1476375"/>
            <a:ext cx="11049000" cy="1714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1250" b="1">
                <a:solidFill>
                  <a:srgbClr val="2563EB"/>
                </a:solidFill>
                <a:latin typeface="Microsoft YaHei"/>
                <a:ea typeface="Microsoft YaHei"/>
              </a:rPr>
              <a:t>03</a:t>
            </a:r>
            <a:endParaRPr/>
          </a:p>
        </p:txBody>
      </p:sp>
      <p:sp>
        <p:nvSpPr>
          <p:cNvPr id="128" name="文本框 127" descr="{&quot;isTemplate&quot;:true,&quot;type&quot;:&quot;text&quot;}"/>
          <p:cNvSpPr txBox="1"/>
          <p:nvPr/>
        </p:nvSpPr>
        <p:spPr>
          <a:xfrm>
            <a:off x="571500" y="3438525"/>
            <a:ext cx="11049000" cy="6000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3900" b="1" spc="225">
                <a:solidFill>
                  <a:srgbClr val="FFFFFF"/>
                </a:solidFill>
                <a:latin typeface="Microsoft YaHei"/>
                <a:ea typeface="Microsoft YaHei"/>
              </a:rPr>
              <a:t>数说工作</a:t>
            </a:r>
            <a:r>
              <a:rPr lang="en-US" sz="3900" b="1" spc="225">
                <a:solidFill>
                  <a:srgbClr val="FFFFFF"/>
                </a:solidFill>
                <a:latin typeface="Microsoft YaHei"/>
                <a:ea typeface="Microsoft YaHei"/>
              </a:rPr>
              <a:t> · </a:t>
            </a:r>
            <a:r>
              <a:rPr lang="zh-CN" sz="3900" b="1" spc="225">
                <a:solidFill>
                  <a:srgbClr val="FFFFFF"/>
                </a:solidFill>
                <a:latin typeface="Microsoft YaHei"/>
                <a:ea typeface="Microsoft YaHei"/>
              </a:rPr>
              <a:t>工作看板</a:t>
            </a:r>
            <a:endParaRPr/>
          </a:p>
        </p:txBody>
      </p:sp>
      <p:sp>
        <p:nvSpPr>
          <p:cNvPr id="129" name="矩形: 圆角 128"/>
          <p:cNvSpPr/>
          <p:nvPr/>
        </p:nvSpPr>
        <p:spPr>
          <a:xfrm>
            <a:off x="571500" y="4305300"/>
            <a:ext cx="685800" cy="47625"/>
          </a:xfrm>
          <a:prstGeom prst="roundRect">
            <a:avLst>
              <a:gd name="adj" fmla="val 60000"/>
            </a:avLst>
          </a:prstGeom>
          <a:solidFill>
            <a:srgbClr val="F59E0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0" name="文本框 129" descr="{&quot;isTemplate&quot;:true,&quot;type&quot;:&quot;text&quot;}"/>
          <p:cNvSpPr txBox="1"/>
          <p:nvPr/>
        </p:nvSpPr>
        <p:spPr>
          <a:xfrm>
            <a:off x="571500" y="4600575"/>
            <a:ext cx="11049000" cy="7810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70000"/>
              </a:lnSpc>
            </a:pPr>
            <a:r>
              <a:rPr lang="zh-CN" sz="1500">
                <a:solidFill>
                  <a:srgbClr val="9CC8F5"/>
                </a:solidFill>
                <a:latin typeface="Microsoft YaHei"/>
                <a:ea typeface="Microsoft YaHei"/>
              </a:rPr>
              <a:t>多角度统计辖区人口管理工作：人口流动、重点关注、事件、核查四大板块，</a:t>
            </a:r>
            <a:endParaRPr/>
          </a:p>
          <a:p>
            <a:pPr>
              <a:lnSpc>
                <a:spcPct val="170000"/>
              </a:lnSpc>
            </a:pPr>
            <a:r>
              <a:rPr lang="zh-CN" sz="1500">
                <a:solidFill>
                  <a:srgbClr val="9CC8F5"/>
                </a:solidFill>
                <a:latin typeface="Microsoft YaHei"/>
                <a:ea typeface="Microsoft YaHei"/>
              </a:rPr>
              <a:t>统计图直观、指标可量化，每一张图都能下钻到明细</a:t>
            </a:r>
            <a:endParaRPr/>
          </a:p>
        </p:txBody>
      </p:sp>
      <p:sp>
        <p:nvSpPr>
          <p:cNvPr id="131" name="文本框 130" descr="{&quot;isTemplate&quot;:true,&quot;type&quot;:&quot;text&quot;}"/>
          <p:cNvSpPr txBox="1"/>
          <p:nvPr/>
        </p:nvSpPr>
        <p:spPr>
          <a:xfrm>
            <a:off x="8982075" y="0"/>
            <a:ext cx="2828925" cy="27432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8000" b="1">
                <a:solidFill>
                  <a:srgbClr val="2563EB">
                    <a:alpha val="16000"/>
                  </a:srgbClr>
                </a:solidFill>
                <a:latin typeface="Microsoft YaHei"/>
                <a:ea typeface="Microsoft YaHei"/>
              </a:rPr>
              <a:t>03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60, background: '#FFFFFF', position: 'relative' }}&gt;&#10;  &lt;Text style={{ fontSize: 14, color: '#2563EB', letterSpacing: 3, fontWeight: 'bold' }}&gt;03 · 工作看板&lt;/Text&gt;&#10;  &lt;Text style={{ fontSize: 32, fontWeight: 'bold', color: '#0B1F3A', marginTop: 8 }}&gt;人口流动：月度趋势与村庄明细&lt;/Text&gt;&#10;  &lt;Box style={{ height: 1, background: '#E5E7EB', marginTop: 16 }} /&gt;&#10;  &lt;Box style={{ flexDirection: 'row', gap: 30, marginTop: 22, height: 480 }}&gt;&#10;    &lt;Box style={{ width: 700 }}&gt;&#10;      &lt;Image src=&quot;assets/work_pop.png&quot; style={{ width: 700, height: 477, objectFit: 'cover', borderRadius: 8, border: '1px solid #E5E7EB' }} /&gt;&#10;    &lt;/Box&gt;&#10;    &lt;Box style={{ flex: 1, flexDirection: 'column' }}&gt;&#10;      &lt;Box style={{ flexDirection: 'row', alignItems: 'flex-end', gap: 8 }}&gt;&#10;        &lt;Text style={{ fontSize: 64, fontWeight: 'bold', color: '#2563EB', lineHeight: 1 }}&gt;761&lt;/Text&gt;&#10;        &lt;Text style={{ fontSize: 17, color: '#64748B', paddingBottom: 7 }}&gt;流动人口（人）&lt;/Text&gt;&#10;      &lt;/Box&gt;&#10;      &lt;Box style={{ flexDirection: 'column', gap: 16, marginTop: 20 }}&gt;&#10;        &lt;Box&gt;&#10;          &lt;Text style={{ fontSize: 18, fontWeight: 'bold', color: '#0B1F3A' }}&gt;新增 / 离开双序列按月对比&lt;/Text&gt;&#10;          &lt;Text style={{ fontSize: 16, color: '#475569', lineHeight: 1.55, marginTop: 4 }}&gt;纳入管理与人次流出同图呈现，流动拐点一眼可见&lt;/Text&gt;&#10;        &lt;/Box&gt;&#10;        &lt;Box&gt;&#10;          &lt;Text style={{ fontSize: 18, fontWeight: 'bold', color: '#0B1F3A' }}&gt;12 村逐一并列小图&lt;/Text&gt;&#10;          &lt;Text style={{ fontSize: 16, color: '#475569', lineHeight: 1.55, marginTop: 4 }}&gt;每村独立趋势图，哪个村人口活跃一目了然&lt;/Text&gt;&#10;        &lt;/Box&gt;&#10;        &lt;Box&gt;&#10;          &lt;Text style={{ fontSize: 18, fontWeight: 'bold', color: '#0B1F3A' }}&gt;时间范围 · 所属区域筛选&lt;/Text&gt;&#10;          &lt;Text style={{ fontSize: 16, color: '#475569', lineHeight: 1.55, marginTop: 4 }}&gt;任意起止日期与村庄组合，即选即算&lt;/Text&gt;&#10;        &lt;/Box&gt;&#10;      &lt;/Box&gt;&#10;      &lt;Box style={{ background: '#EFF6FF', borderRadius: 8, padding: '12px 16px', marginTop: 22 }}&gt;&#10;        &lt;Text style={{ fontSize: 16, color: '#1E293B', lineHeight: 1.5 }}&gt;流动趋势月度量化，&lt;span style={{ fontWeight: 'bold', color: '#2563EB' }}&gt;人员进出全程可溯&lt;/span&gt;，为走访排班提供依据&lt;/Text&gt;&#10;      &lt;/Box&gt;&#10;    &lt;/Box&gt;&#10;  &lt;/Box&gt;&#10;  &lt;Box style={{ position: 'absolute', bottom: 24, right: 60 }}&gt;&#10;    &lt;Text style={{ fontSize: 14, color: '#94A3B8' }}&gt;户盾人口信息综合管控系统 · 16&lt;/Text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矩形 13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4" name="文本框 133" descr="{&quot;isTemplate&quot;:true,&quot;type&quot;:&quot;text&quot;}"/>
          <p:cNvSpPr txBox="1"/>
          <p:nvPr/>
        </p:nvSpPr>
        <p:spPr>
          <a:xfrm>
            <a:off x="571500" y="571500"/>
            <a:ext cx="110490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03 · </a:t>
            </a:r>
            <a:r>
              <a:rPr lang="zh-CN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工作看板</a:t>
            </a:r>
            <a:endParaRPr/>
          </a:p>
        </p:txBody>
      </p:sp>
      <p:sp>
        <p:nvSpPr>
          <p:cNvPr id="135" name="文本框 134" descr="{&quot;isTemplate&quot;:true,&quot;type&quot;:&quot;text&quot;}"/>
          <p:cNvSpPr txBox="1"/>
          <p:nvPr/>
        </p:nvSpPr>
        <p:spPr>
          <a:xfrm>
            <a:off x="571500" y="809625"/>
            <a:ext cx="11049000" cy="3714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2400" b="1">
                <a:solidFill>
                  <a:srgbClr val="0B1F3A"/>
                </a:solidFill>
                <a:latin typeface="Microsoft YaHei"/>
                <a:ea typeface="Microsoft YaHei"/>
              </a:rPr>
              <a:t>人口流动：月度趋势与村庄明细</a:t>
            </a:r>
            <a:endParaRPr/>
          </a:p>
        </p:txBody>
      </p:sp>
      <p:sp>
        <p:nvSpPr>
          <p:cNvPr id="136" name="矩形 135"/>
          <p:cNvSpPr/>
          <p:nvPr/>
        </p:nvSpPr>
        <p:spPr>
          <a:xfrm>
            <a:off x="571500" y="1333500"/>
            <a:ext cx="11049000" cy="9525"/>
          </a:xfrm>
          <a:prstGeom prst="rect">
            <a:avLst/>
          </a:prstGeom>
          <a:solidFill>
            <a:srgbClr val="E5E7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7" name="矩形 136"/>
          <p:cNvSpPr/>
          <p:nvPr/>
        </p:nvSpPr>
        <p:spPr>
          <a:xfrm>
            <a:off x="571500" y="1552575"/>
            <a:ext cx="6667500" cy="4543425"/>
          </a:xfrm>
          <a:prstGeom prst="rect">
            <a:avLst/>
          </a:prstGeom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138" name="图片 137"/>
          <p:cNvPicPr>
            <a:picLocks noChangeAspect="1"/>
          </p:cNvPicPr>
          <p:nvPr/>
        </p:nvPicPr>
        <p:blipFill>
          <a:blip r:embed="rId2"/>
          <a:srcRect t="58" b="58"/>
          <a:stretch>
            <a:fillRect/>
          </a:stretch>
        </p:blipFill>
        <p:spPr>
          <a:xfrm>
            <a:off x="571500" y="1552575"/>
            <a:ext cx="6667500" cy="4543425"/>
          </a:xfrm>
          <a:prstGeom prst="roundRect">
            <a:avLst>
              <a:gd name="adj" fmla="val 1677"/>
            </a:avLst>
          </a:prstGeom>
          <a:ln/>
        </p:spPr>
      </p:pic>
      <p:sp>
        <p:nvSpPr>
          <p:cNvPr id="139" name="文本框 138" descr="{&quot;isTemplate&quot;:true,&quot;type&quot;:&quot;text&quot;}"/>
          <p:cNvSpPr txBox="1"/>
          <p:nvPr/>
        </p:nvSpPr>
        <p:spPr>
          <a:xfrm>
            <a:off x="7524750" y="1552575"/>
            <a:ext cx="1133475" cy="7334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4800" b="1">
                <a:solidFill>
                  <a:srgbClr val="2563EB"/>
                </a:solidFill>
                <a:latin typeface="Microsoft YaHei"/>
                <a:ea typeface="Microsoft YaHei"/>
              </a:rPr>
              <a:t>761</a:t>
            </a:r>
            <a:endParaRPr/>
          </a:p>
        </p:txBody>
      </p:sp>
      <p:sp>
        <p:nvSpPr>
          <p:cNvPr id="140" name="文本框 139" descr="{&quot;isTemplate&quot;:true,&quot;type&quot;:&quot;text&quot;}"/>
          <p:cNvSpPr txBox="1"/>
          <p:nvPr/>
        </p:nvSpPr>
        <p:spPr>
          <a:xfrm>
            <a:off x="8734425" y="2019300"/>
            <a:ext cx="1133475" cy="266700"/>
          </a:xfrm>
          <a:prstGeom prst="rect">
            <a:avLst/>
          </a:prstGeom>
        </p:spPr>
        <p:txBody>
          <a:bodyPr wrap="none" lIns="0" tIns="0" rIns="0" bIns="50006"/>
          <a:lstStyle/>
          <a:p>
            <a:pPr>
              <a:lnSpc>
                <a:spcPct val="100000"/>
              </a:lnSpc>
            </a:pPr>
            <a:r>
              <a:rPr lang="zh-CN" sz="1275">
                <a:solidFill>
                  <a:srgbClr val="64748B"/>
                </a:solidFill>
                <a:latin typeface="Microsoft YaHei"/>
                <a:ea typeface="Microsoft YaHei"/>
              </a:rPr>
              <a:t>流动人口（人）</a:t>
            </a:r>
            <a:endParaRPr/>
          </a:p>
        </p:txBody>
      </p:sp>
      <p:sp>
        <p:nvSpPr>
          <p:cNvPr id="141" name="文本框 140" descr="{&quot;isTemplate&quot;:true,&quot;type&quot;:&quot;text&quot;}"/>
          <p:cNvSpPr txBox="1"/>
          <p:nvPr/>
        </p:nvSpPr>
        <p:spPr>
          <a:xfrm>
            <a:off x="7524750" y="2476500"/>
            <a:ext cx="4095750" cy="2095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350" b="1">
                <a:solidFill>
                  <a:srgbClr val="0B1F3A"/>
                </a:solidFill>
                <a:latin typeface="Microsoft YaHei"/>
                <a:ea typeface="Microsoft YaHei"/>
              </a:rPr>
              <a:t>新增</a:t>
            </a:r>
            <a:r>
              <a:rPr lang="en-US" sz="1350" b="1">
                <a:solidFill>
                  <a:srgbClr val="0B1F3A"/>
                </a:solidFill>
                <a:latin typeface="Microsoft YaHei"/>
                <a:ea typeface="Microsoft YaHei"/>
              </a:rPr>
              <a:t> / </a:t>
            </a:r>
            <a:r>
              <a:rPr lang="zh-CN" sz="1350" b="1">
                <a:solidFill>
                  <a:srgbClr val="0B1F3A"/>
                </a:solidFill>
                <a:latin typeface="Microsoft YaHei"/>
                <a:ea typeface="Microsoft YaHei"/>
              </a:rPr>
              <a:t>离开双序列按月对比</a:t>
            </a:r>
            <a:endParaRPr/>
          </a:p>
        </p:txBody>
      </p:sp>
      <p:sp>
        <p:nvSpPr>
          <p:cNvPr id="142" name="文本框 141" descr="{&quot;isTemplate&quot;:true,&quot;type&quot;:&quot;text&quot;}"/>
          <p:cNvSpPr txBox="1"/>
          <p:nvPr/>
        </p:nvSpPr>
        <p:spPr>
          <a:xfrm>
            <a:off x="7524750" y="2724150"/>
            <a:ext cx="409575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纳入管理与人次流出同图呈现，流动拐点一眼可见</a:t>
            </a:r>
            <a:endParaRPr/>
          </a:p>
        </p:txBody>
      </p:sp>
      <p:sp>
        <p:nvSpPr>
          <p:cNvPr id="143" name="文本框 142" descr="{&quot;isTemplate&quot;:true,&quot;type&quot;:&quot;text&quot;}"/>
          <p:cNvSpPr txBox="1"/>
          <p:nvPr/>
        </p:nvSpPr>
        <p:spPr>
          <a:xfrm>
            <a:off x="7524750" y="3162300"/>
            <a:ext cx="4095750" cy="2095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350" b="1">
                <a:solidFill>
                  <a:srgbClr val="0B1F3A"/>
                </a:solidFill>
                <a:latin typeface="Microsoft YaHei"/>
                <a:ea typeface="Microsoft YaHei"/>
              </a:rPr>
              <a:t>12 </a:t>
            </a:r>
            <a:r>
              <a:rPr lang="zh-CN" sz="1350" b="1">
                <a:solidFill>
                  <a:srgbClr val="0B1F3A"/>
                </a:solidFill>
                <a:latin typeface="Microsoft YaHei"/>
                <a:ea typeface="Microsoft YaHei"/>
              </a:rPr>
              <a:t>村逐一并列小图</a:t>
            </a:r>
            <a:endParaRPr/>
          </a:p>
        </p:txBody>
      </p:sp>
      <p:sp>
        <p:nvSpPr>
          <p:cNvPr id="144" name="文本框 143" descr="{&quot;isTemplate&quot;:true,&quot;type&quot;:&quot;text&quot;}"/>
          <p:cNvSpPr txBox="1"/>
          <p:nvPr/>
        </p:nvSpPr>
        <p:spPr>
          <a:xfrm>
            <a:off x="7524750" y="3409950"/>
            <a:ext cx="409575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每村独立趋势图，哪个村人口活跃一目了然</a:t>
            </a:r>
            <a:endParaRPr/>
          </a:p>
        </p:txBody>
      </p:sp>
      <p:sp>
        <p:nvSpPr>
          <p:cNvPr id="145" name="文本框 144" descr="{&quot;isTemplate&quot;:true,&quot;type&quot;:&quot;text&quot;}"/>
          <p:cNvSpPr txBox="1"/>
          <p:nvPr/>
        </p:nvSpPr>
        <p:spPr>
          <a:xfrm>
            <a:off x="7524750" y="3848100"/>
            <a:ext cx="4095750" cy="2095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350" b="1">
                <a:solidFill>
                  <a:srgbClr val="0B1F3A"/>
                </a:solidFill>
                <a:latin typeface="Microsoft YaHei"/>
                <a:ea typeface="Microsoft YaHei"/>
              </a:rPr>
              <a:t>时间范围</a:t>
            </a:r>
            <a:r>
              <a:rPr lang="en-US" sz="1350" b="1">
                <a:solidFill>
                  <a:srgbClr val="0B1F3A"/>
                </a:solidFill>
                <a:latin typeface="Microsoft YaHei"/>
                <a:ea typeface="Microsoft YaHei"/>
              </a:rPr>
              <a:t> · </a:t>
            </a:r>
            <a:r>
              <a:rPr lang="zh-CN" sz="1350" b="1">
                <a:solidFill>
                  <a:srgbClr val="0B1F3A"/>
                </a:solidFill>
                <a:latin typeface="Microsoft YaHei"/>
                <a:ea typeface="Microsoft YaHei"/>
              </a:rPr>
              <a:t>所属区域筛选</a:t>
            </a:r>
            <a:endParaRPr/>
          </a:p>
        </p:txBody>
      </p:sp>
      <p:sp>
        <p:nvSpPr>
          <p:cNvPr id="146" name="文本框 145" descr="{&quot;isTemplate&quot;:true,&quot;type&quot;:&quot;text&quot;}"/>
          <p:cNvSpPr txBox="1"/>
          <p:nvPr/>
        </p:nvSpPr>
        <p:spPr>
          <a:xfrm>
            <a:off x="7524750" y="4095750"/>
            <a:ext cx="409575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任意起止日期与村庄组合，即选即算</a:t>
            </a:r>
            <a:endParaRPr/>
          </a:p>
        </p:txBody>
      </p:sp>
      <p:sp>
        <p:nvSpPr>
          <p:cNvPr id="147" name="矩形: 圆角 146"/>
          <p:cNvSpPr/>
          <p:nvPr/>
        </p:nvSpPr>
        <p:spPr>
          <a:xfrm>
            <a:off x="7524750" y="4591050"/>
            <a:ext cx="4095750" cy="781050"/>
          </a:xfrm>
          <a:prstGeom prst="roundRect">
            <a:avLst>
              <a:gd name="adj" fmla="val 9756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48" name="文本框 147" descr="{&quot;isTemplate&quot;:true,&quot;type&quot;:&quot;text&quot;}"/>
          <p:cNvSpPr txBox="1"/>
          <p:nvPr/>
        </p:nvSpPr>
        <p:spPr>
          <a:xfrm>
            <a:off x="7677150" y="4705350"/>
            <a:ext cx="3790950" cy="55245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流动趋势月度量化，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人员进出全程可溯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，为走访排班提供依据</a:t>
            </a:r>
            <a:endParaRPr/>
          </a:p>
        </p:txBody>
      </p:sp>
      <p:sp>
        <p:nvSpPr>
          <p:cNvPr id="149" name="文本框 148" descr="{&quot;isTemplate&quot;:true,&quot;type&quot;:&quot;text&quot;}"/>
          <p:cNvSpPr txBox="1"/>
          <p:nvPr/>
        </p:nvSpPr>
        <p:spPr>
          <a:xfrm>
            <a:off x="9744075" y="6467475"/>
            <a:ext cx="1876425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户盾人口信息综合管控系统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· 16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60, background: '#FFFFFF', position: 'relative' }}&gt;&#10;  &lt;Text style={{ fontSize: 14, color: '#2563EB', letterSpacing: 3, fontWeight: 'bold' }}&gt;03 · 工作看板&lt;/Text&gt;&#10;  &lt;Text style={{ fontSize: 32, fontWeight: 'bold', color: '#0B1F3A', marginTop: 8 }}&gt;关注与事件：结构占比与月度变化&lt;/Text&gt;&#10;  &lt;Box style={{ height: 1, background: '#E5E7EB', marginTop: 16 }} /&gt;&#10;  &lt;Box style={{ flexDirection: 'row', gap: 28, marginTop: 22 }}&gt;&#10;    &lt;Box style={{ width: 566 }}&gt;&#10;      &lt;Image src=&quot;assets/work_focus.png&quot; style={{ width: 566, height: 342, objectFit: 'cover', borderRadius: 8, border: '1px solid #E5E7EB' }} /&gt;&#10;      &lt;Text style={{ fontSize: 16, color: '#1E293B', lineHeight: 1.55, marginTop: 12 }}&gt;&#10;        &lt;span style={{ fontWeight: 'bold', color: '#0B1F3A' }}&gt;关注情况统计：&lt;/span&gt;重点关注人数按村占比、各村庄关注类型构成、每月新增 / 解除人数按类型堆叠&#10;      &lt;/Text&gt;&#10;    &lt;/Box&gt;&#10;    &lt;Box style={{ width: 566 }}&gt;&#10;      &lt;Image src=&quot;assets/work_event.png&quot; style={{ width: 566, height: 342, objectFit: 'cover', borderRadius: 8, border: '1px solid #E5E7EB' }} /&gt;&#10;      &lt;Text style={{ fontSize: 16, color: '#1E293B', lineHeight: 1.55, marginTop: 12 }}&gt;&#10;        &lt;span style={{ fontWeight: 'bold', color: '#0B1F3A' }}&gt;事件情况统计：&lt;/span&gt;事件数量按村占比、事件类型构成、每月事件数量按类型趋势&#10;      &lt;/Text&gt;&#10;    &lt;/Box&gt;&#10;  &lt;/Box&gt;&#10;  &lt;Box style={{ flexDirection: 'row', gap: 14, marginTop: 20 }}&gt;&#10;    &lt;Box style={{ flex: 1, background: '#EFF6FF', borderRadius: 8, padding: '13px 18px' }}&gt;&#10;      &lt;Text style={{ fontSize: 16, color: '#1E293B', lineHeight: 1.5 }}&gt;纳入 / 解除双向统计：&lt;span style={{ fontWeight: 'bold', color: '#2563EB' }}&gt;重点关注&quot;进了多少、出了多少&quot;同样清楚&lt;/span&gt;&lt;/Text&gt;&#10;    &lt;/Box&gt;&#10;    &lt;Box style={{ flex: 1, background: '#EFF6FF', borderRadius: 8, padding: '13px 18px' }}&gt;&#10;      &lt;Text style={{ fontSize: 16, color: '#1E293B', lineHeight: 1.5 }}&gt;事件与房屋关联落图：&lt;span style={{ fontWeight: 'bold', color: '#2563EB' }}&gt;高发类型与高发村庄精准定位&lt;/span&gt;&lt;/Text&gt;&#10;    &lt;/Box&gt;&#10;  &lt;/Box&gt;&#10;  &lt;Box style={{ position: 'absolute', bottom: 24, right: 60 }}&gt;&#10;    &lt;Text style={{ fontSize: 14, color: '#94A3B8' }}&gt;户盾人口信息综合管控系统 · 17&lt;/Text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矩形 15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52" name="文本框 151" descr="{&quot;isTemplate&quot;:true,&quot;type&quot;:&quot;text&quot;}"/>
          <p:cNvSpPr txBox="1"/>
          <p:nvPr/>
        </p:nvSpPr>
        <p:spPr>
          <a:xfrm>
            <a:off x="571500" y="571500"/>
            <a:ext cx="110490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03 · </a:t>
            </a:r>
            <a:r>
              <a:rPr lang="zh-CN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工作看板</a:t>
            </a:r>
            <a:endParaRPr/>
          </a:p>
        </p:txBody>
      </p:sp>
      <p:sp>
        <p:nvSpPr>
          <p:cNvPr id="153" name="文本框 152" descr="{&quot;isTemplate&quot;:true,&quot;type&quot;:&quot;text&quot;}"/>
          <p:cNvSpPr txBox="1"/>
          <p:nvPr/>
        </p:nvSpPr>
        <p:spPr>
          <a:xfrm>
            <a:off x="571500" y="809625"/>
            <a:ext cx="11049000" cy="3714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2400" b="1">
                <a:solidFill>
                  <a:srgbClr val="0B1F3A"/>
                </a:solidFill>
                <a:latin typeface="Microsoft YaHei"/>
                <a:ea typeface="Microsoft YaHei"/>
              </a:rPr>
              <a:t>关注与事件：结构占比与月度变化</a:t>
            </a:r>
            <a:endParaRPr/>
          </a:p>
        </p:txBody>
      </p:sp>
      <p:sp>
        <p:nvSpPr>
          <p:cNvPr id="154" name="矩形 153"/>
          <p:cNvSpPr/>
          <p:nvPr/>
        </p:nvSpPr>
        <p:spPr>
          <a:xfrm>
            <a:off x="571500" y="1333500"/>
            <a:ext cx="11049000" cy="9525"/>
          </a:xfrm>
          <a:prstGeom prst="rect">
            <a:avLst/>
          </a:prstGeom>
          <a:solidFill>
            <a:srgbClr val="E5E7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55" name="矩形 154"/>
          <p:cNvSpPr/>
          <p:nvPr/>
        </p:nvSpPr>
        <p:spPr>
          <a:xfrm>
            <a:off x="571500" y="1552575"/>
            <a:ext cx="5391150" cy="3257550"/>
          </a:xfrm>
          <a:prstGeom prst="rect">
            <a:avLst/>
          </a:prstGeom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156" name="图片 155"/>
          <p:cNvPicPr>
            <a:picLocks noChangeAspect="1"/>
          </p:cNvPicPr>
          <p:nvPr/>
        </p:nvPicPr>
        <p:blipFill>
          <a:blip r:embed="rId2"/>
          <a:srcRect l="29" r="29"/>
          <a:stretch>
            <a:fillRect/>
          </a:stretch>
        </p:blipFill>
        <p:spPr>
          <a:xfrm>
            <a:off x="571500" y="1552575"/>
            <a:ext cx="5391150" cy="3257550"/>
          </a:xfrm>
          <a:prstGeom prst="roundRect">
            <a:avLst>
              <a:gd name="adj" fmla="val 2339"/>
            </a:avLst>
          </a:prstGeom>
          <a:ln/>
        </p:spPr>
      </p:pic>
      <p:sp>
        <p:nvSpPr>
          <p:cNvPr id="157" name="文本框 156" descr="{&quot;isTemplate&quot;:true,&quot;type&quot;:&quot;text&quot;}"/>
          <p:cNvSpPr txBox="1"/>
          <p:nvPr/>
        </p:nvSpPr>
        <p:spPr>
          <a:xfrm>
            <a:off x="571500" y="4924425"/>
            <a:ext cx="5391150" cy="5715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5000"/>
              </a:lnSpc>
            </a:pPr>
            <a:r>
              <a:rPr lang="zh-CN" sz="1200" b="1">
                <a:solidFill>
                  <a:srgbClr val="0B1F3A"/>
                </a:solidFill>
                <a:latin typeface="Microsoft YaHei"/>
                <a:ea typeface="Microsoft YaHei"/>
              </a:rPr>
              <a:t>关注情况统计：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重点关注人数按村占比、各村庄关注类型构成、每月新增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/ 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解除人数按类型堆叠</a:t>
            </a:r>
            <a:endParaRPr/>
          </a:p>
        </p:txBody>
      </p:sp>
      <p:sp>
        <p:nvSpPr>
          <p:cNvPr id="158" name="矩形 157"/>
          <p:cNvSpPr/>
          <p:nvPr/>
        </p:nvSpPr>
        <p:spPr>
          <a:xfrm>
            <a:off x="6229350" y="1552575"/>
            <a:ext cx="5391150" cy="3257550"/>
          </a:xfrm>
          <a:prstGeom prst="rect">
            <a:avLst/>
          </a:prstGeom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159" name="图片 158"/>
          <p:cNvPicPr>
            <a:picLocks noChangeAspect="1"/>
          </p:cNvPicPr>
          <p:nvPr/>
        </p:nvPicPr>
        <p:blipFill>
          <a:blip r:embed="rId3"/>
          <a:srcRect l="29" r="29"/>
          <a:stretch>
            <a:fillRect/>
          </a:stretch>
        </p:blipFill>
        <p:spPr>
          <a:xfrm>
            <a:off x="6229350" y="1552575"/>
            <a:ext cx="5391150" cy="3257550"/>
          </a:xfrm>
          <a:prstGeom prst="roundRect">
            <a:avLst>
              <a:gd name="adj" fmla="val 2339"/>
            </a:avLst>
          </a:prstGeom>
          <a:ln/>
        </p:spPr>
      </p:pic>
      <p:sp>
        <p:nvSpPr>
          <p:cNvPr id="160" name="文本框 159" descr="{&quot;isTemplate&quot;:true,&quot;type&quot;:&quot;text&quot;}"/>
          <p:cNvSpPr txBox="1"/>
          <p:nvPr/>
        </p:nvSpPr>
        <p:spPr>
          <a:xfrm>
            <a:off x="6229350" y="4924425"/>
            <a:ext cx="539115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 b="1">
                <a:solidFill>
                  <a:srgbClr val="0B1F3A"/>
                </a:solidFill>
                <a:latin typeface="Microsoft YaHei"/>
                <a:ea typeface="Microsoft YaHei"/>
              </a:rPr>
              <a:t>事件情况统计：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事件数量按村占比、事件类型构成、每月事件数量按类型趋势</a:t>
            </a:r>
            <a:endParaRPr/>
          </a:p>
        </p:txBody>
      </p:sp>
      <p:sp>
        <p:nvSpPr>
          <p:cNvPr id="161" name="矩形: 圆角 160"/>
          <p:cNvSpPr/>
          <p:nvPr/>
        </p:nvSpPr>
        <p:spPr>
          <a:xfrm>
            <a:off x="571500" y="5686425"/>
            <a:ext cx="5457825" cy="523875"/>
          </a:xfrm>
          <a:prstGeom prst="roundRect">
            <a:avLst>
              <a:gd name="adj" fmla="val 14545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62" name="文本框 161" descr="{&quot;isTemplate&quot;:true,&quot;type&quot;:&quot;text&quot;}"/>
          <p:cNvSpPr txBox="1"/>
          <p:nvPr/>
        </p:nvSpPr>
        <p:spPr>
          <a:xfrm>
            <a:off x="742950" y="5810250"/>
            <a:ext cx="5114925" cy="2762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纳入</a:t>
            </a:r>
            <a:r>
              <a:rPr lang="en-US" sz="1200">
                <a:solidFill>
                  <a:srgbClr val="1E293B"/>
                </a:solidFill>
                <a:latin typeface="Microsoft YaHei"/>
                <a:ea typeface="Microsoft YaHei"/>
              </a:rPr>
              <a:t> / 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解除双向统计：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重点关注</a:t>
            </a:r>
            <a:r>
              <a:rPr lang="en-US" sz="1200" b="1">
                <a:solidFill>
                  <a:srgbClr val="2563EB"/>
                </a:solidFill>
                <a:latin typeface="Microsoft YaHei"/>
                <a:ea typeface="Microsoft YaHei"/>
              </a:rPr>
              <a:t>"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进了多少、出了多少</a:t>
            </a:r>
            <a:r>
              <a:rPr lang="en-US" sz="1200" b="1">
                <a:solidFill>
                  <a:srgbClr val="2563EB"/>
                </a:solidFill>
                <a:latin typeface="Microsoft YaHei"/>
                <a:ea typeface="Microsoft YaHei"/>
              </a:rPr>
              <a:t>"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同样清楚</a:t>
            </a:r>
            <a:endParaRPr/>
          </a:p>
        </p:txBody>
      </p:sp>
      <p:sp>
        <p:nvSpPr>
          <p:cNvPr id="163" name="矩形: 圆角 162"/>
          <p:cNvSpPr/>
          <p:nvPr/>
        </p:nvSpPr>
        <p:spPr>
          <a:xfrm>
            <a:off x="6162675" y="5686425"/>
            <a:ext cx="5457825" cy="523875"/>
          </a:xfrm>
          <a:prstGeom prst="roundRect">
            <a:avLst>
              <a:gd name="adj" fmla="val 14545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64" name="文本框 163" descr="{&quot;isTemplate&quot;:true,&quot;type&quot;:&quot;text&quot;}"/>
          <p:cNvSpPr txBox="1"/>
          <p:nvPr/>
        </p:nvSpPr>
        <p:spPr>
          <a:xfrm>
            <a:off x="6334125" y="5810250"/>
            <a:ext cx="5114925" cy="2762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0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事件与房屋关联落图：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高发类型与高发村庄精准定位</a:t>
            </a:r>
            <a:endParaRPr/>
          </a:p>
        </p:txBody>
      </p:sp>
      <p:sp>
        <p:nvSpPr>
          <p:cNvPr id="165" name="文本框 164" descr="{&quot;isTemplate&quot;:true,&quot;type&quot;:&quot;text&quot;}"/>
          <p:cNvSpPr txBox="1"/>
          <p:nvPr/>
        </p:nvSpPr>
        <p:spPr>
          <a:xfrm>
            <a:off x="9744075" y="6467475"/>
            <a:ext cx="1876425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户盾人口信息综合管控系统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· 17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60, background: '#FFFFFF', position: 'relative' }}&gt;&#10;  &lt;Text style={{ fontSize: 14, color: '#2563EB', letterSpacing: 3, fontWeight: 'bold' }}&gt;03 · 工作看板&lt;/Text&gt;&#10;  &lt;Text style={{ fontSize: 32, fontWeight: 'bold', color: '#0B1F3A', marginTop: 8 }}&gt;核查统计：从数字到明细&lt;/Text&gt;&#10;  &lt;Box style={{ height: 1, background: '#E5E7EB', marginTop: 16 }} /&gt;&#10;  &lt;Box style={{ flexDirection: 'row', gap: 30, marginTop: 22, height: 480 }}&gt;&#10;    &lt;Box style={{ width: 690 }}&gt;&#10;      &lt;Image src=&quot;assets/work_verify.png&quot; style={{ width: 690, height: 470, objectFit: 'cover', borderRadius: 8, border: '1px solid #E5E7EB' }} /&gt;&#10;    &lt;/Box&gt;&#10;    &lt;Box style={{ flex: 1, flexDirection: 'column' }}&gt;&#10;      &lt;Box style={{ flexDirection: 'column', gap: 17 }}&gt;&#10;        &lt;Box&gt;&#10;          &lt;Text style={{ fontSize: 18, fontWeight: 'bold', color: '#0B1F3A' }}&gt;完成核查数量 · 按村 / 按月&lt;/Text&gt;&#10;          &lt;Text style={{ fontSize: 16, color: '#475569', lineHeight: 1.55, marginTop: 4 }}&gt;各村庄完成量横向可比，月度完成量纵向可查&lt;/Text&gt;&#10;        &lt;/Box&gt;&#10;        &lt;Box&gt;&#10;          &lt;Text style={{ fontSize: 18, fontWeight: 'bold', color: '#0B1F3A' }}&gt;超期未核查预警&lt;/Text&gt;&#10;          &lt;Text style={{ fontSize: 16, color: '#475569', lineHeight: 1.55, marginTop: 4 }}&gt;按 30 / 60 / 90 / 180 / 360 天口径统计需核查房屋，&lt;span style={{ fontWeight: 'bold', color: '#F59E0B' }}&gt;点击即得 382 条待办&lt;/span&gt;&lt;/Text&gt;&#10;        &lt;/Box&gt;&#10;        &lt;Box&gt;&#10;          &lt;Text style={{ fontSize: 18, fontWeight: 'bold', color: '#0B1F3A' }}&gt;图形直接下钻明细&lt;/Text&gt;&#10;          &lt;Text style={{ fontSize: 16, color: '#475569', lineHeight: 1.55, marginTop: 4 }}&gt;点开任一统计图形，即见房屋编号、地址、房主、关联人员与上次核查时间&lt;/Text&gt;&#10;        &lt;/Box&gt;&#10;      &lt;/Box&gt;&#10;      &lt;Box style={{ background: '#EFF6FF', borderRadius: 8, padding: '13px 16px', marginTop: 24 }}&gt;&#10;        &lt;Text style={{ fontSize: 16, color: '#1E293B', lineHeight: 1.55 }}&gt;统计不止于看：&lt;span style={{ fontWeight: 'bold', color: '#2563EB' }}&gt;每一项指标都能变成民警手里的待办清单&lt;/span&gt;，核查完成情况可直接用于考核通报&lt;/Text&gt;&#10;      &lt;/Box&gt;&#10;    &lt;/Box&gt;&#10;  &lt;/Box&gt;&#10;  &lt;Box style={{ position: 'absolute', bottom: 24, right: 60 }}&gt;&#10;    &lt;Text style={{ fontSize: 14, color: '#94A3B8' }}&gt;户盾人口信息综合管控系统 · 18&lt;/Text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矩形 16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68" name="文本框 167" descr="{&quot;isTemplate&quot;:true,&quot;type&quot;:&quot;text&quot;}"/>
          <p:cNvSpPr txBox="1"/>
          <p:nvPr/>
        </p:nvSpPr>
        <p:spPr>
          <a:xfrm>
            <a:off x="571500" y="571500"/>
            <a:ext cx="11049000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en-US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03 · </a:t>
            </a:r>
            <a:r>
              <a:rPr lang="zh-CN" sz="1050" b="1" spc="225">
                <a:solidFill>
                  <a:srgbClr val="2563EB"/>
                </a:solidFill>
                <a:latin typeface="Microsoft YaHei"/>
                <a:ea typeface="Microsoft YaHei"/>
              </a:rPr>
              <a:t>工作看板</a:t>
            </a:r>
            <a:endParaRPr/>
          </a:p>
        </p:txBody>
      </p:sp>
      <p:sp>
        <p:nvSpPr>
          <p:cNvPr id="169" name="文本框 168" descr="{&quot;isTemplate&quot;:true,&quot;type&quot;:&quot;text&quot;}"/>
          <p:cNvSpPr txBox="1"/>
          <p:nvPr/>
        </p:nvSpPr>
        <p:spPr>
          <a:xfrm>
            <a:off x="571500" y="809625"/>
            <a:ext cx="11049000" cy="37147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2400" b="1">
                <a:solidFill>
                  <a:srgbClr val="0B1F3A"/>
                </a:solidFill>
                <a:latin typeface="Microsoft YaHei"/>
                <a:ea typeface="Microsoft YaHei"/>
              </a:rPr>
              <a:t>核查统计：从数字到明细</a:t>
            </a:r>
            <a:endParaRPr/>
          </a:p>
        </p:txBody>
      </p:sp>
      <p:sp>
        <p:nvSpPr>
          <p:cNvPr id="170" name="矩形 169"/>
          <p:cNvSpPr/>
          <p:nvPr/>
        </p:nvSpPr>
        <p:spPr>
          <a:xfrm>
            <a:off x="571500" y="1333500"/>
            <a:ext cx="11049000" cy="9525"/>
          </a:xfrm>
          <a:prstGeom prst="rect">
            <a:avLst/>
          </a:prstGeom>
          <a:solidFill>
            <a:srgbClr val="E5E7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1" name="矩形 170"/>
          <p:cNvSpPr/>
          <p:nvPr/>
        </p:nvSpPr>
        <p:spPr>
          <a:xfrm>
            <a:off x="571500" y="1552575"/>
            <a:ext cx="6572250" cy="4476750"/>
          </a:xfrm>
          <a:prstGeom prst="rect">
            <a:avLst/>
          </a:prstGeom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172" name="图片 171"/>
          <p:cNvPicPr>
            <a:picLocks noChangeAspect="1"/>
          </p:cNvPicPr>
          <p:nvPr/>
        </p:nvPicPr>
        <p:blipFill>
          <a:blip r:embed="rId2"/>
          <a:srcRect t="77" b="77"/>
          <a:stretch>
            <a:fillRect/>
          </a:stretch>
        </p:blipFill>
        <p:spPr>
          <a:xfrm>
            <a:off x="571500" y="1552575"/>
            <a:ext cx="6572250" cy="4476750"/>
          </a:xfrm>
          <a:prstGeom prst="roundRect">
            <a:avLst>
              <a:gd name="adj" fmla="val 1702"/>
            </a:avLst>
          </a:prstGeom>
          <a:ln/>
        </p:spPr>
      </p:pic>
      <p:sp>
        <p:nvSpPr>
          <p:cNvPr id="173" name="文本框 172" descr="{&quot;isTemplate&quot;:true,&quot;type&quot;:&quot;text&quot;}"/>
          <p:cNvSpPr txBox="1"/>
          <p:nvPr/>
        </p:nvSpPr>
        <p:spPr>
          <a:xfrm>
            <a:off x="7429500" y="1552575"/>
            <a:ext cx="4191000" cy="2095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350" b="1">
                <a:solidFill>
                  <a:srgbClr val="0B1F3A"/>
                </a:solidFill>
                <a:latin typeface="Microsoft YaHei"/>
                <a:ea typeface="Microsoft YaHei"/>
              </a:rPr>
              <a:t>完成核查数量</a:t>
            </a:r>
            <a:r>
              <a:rPr lang="en-US" sz="1350" b="1">
                <a:solidFill>
                  <a:srgbClr val="0B1F3A"/>
                </a:solidFill>
                <a:latin typeface="Microsoft YaHei"/>
                <a:ea typeface="Microsoft YaHei"/>
              </a:rPr>
              <a:t> · </a:t>
            </a:r>
            <a:r>
              <a:rPr lang="zh-CN" sz="1350" b="1">
                <a:solidFill>
                  <a:srgbClr val="0B1F3A"/>
                </a:solidFill>
                <a:latin typeface="Microsoft YaHei"/>
                <a:ea typeface="Microsoft YaHei"/>
              </a:rPr>
              <a:t>按村</a:t>
            </a:r>
            <a:r>
              <a:rPr lang="en-US" sz="1350" b="1">
                <a:solidFill>
                  <a:srgbClr val="0B1F3A"/>
                </a:solidFill>
                <a:latin typeface="Microsoft YaHei"/>
                <a:ea typeface="Microsoft YaHei"/>
              </a:rPr>
              <a:t> / </a:t>
            </a:r>
            <a:r>
              <a:rPr lang="zh-CN" sz="1350" b="1">
                <a:solidFill>
                  <a:srgbClr val="0B1F3A"/>
                </a:solidFill>
                <a:latin typeface="Microsoft YaHei"/>
                <a:ea typeface="Microsoft YaHei"/>
              </a:rPr>
              <a:t>按月</a:t>
            </a:r>
            <a:endParaRPr/>
          </a:p>
        </p:txBody>
      </p:sp>
      <p:sp>
        <p:nvSpPr>
          <p:cNvPr id="174" name="文本框 173" descr="{&quot;isTemplate&quot;:true,&quot;type&quot;:&quot;text&quot;}"/>
          <p:cNvSpPr txBox="1"/>
          <p:nvPr/>
        </p:nvSpPr>
        <p:spPr>
          <a:xfrm>
            <a:off x="7429500" y="1800225"/>
            <a:ext cx="4191000" cy="2857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各村庄完成量横向可比，月度完成量纵向可查</a:t>
            </a:r>
            <a:endParaRPr/>
          </a:p>
        </p:txBody>
      </p:sp>
      <p:sp>
        <p:nvSpPr>
          <p:cNvPr id="175" name="文本框 174" descr="{&quot;isTemplate&quot;:true,&quot;type&quot;:&quot;text&quot;}"/>
          <p:cNvSpPr txBox="1"/>
          <p:nvPr/>
        </p:nvSpPr>
        <p:spPr>
          <a:xfrm>
            <a:off x="7429500" y="2247900"/>
            <a:ext cx="4191000" cy="2095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350" b="1">
                <a:solidFill>
                  <a:srgbClr val="0B1F3A"/>
                </a:solidFill>
                <a:latin typeface="Microsoft YaHei"/>
                <a:ea typeface="Microsoft YaHei"/>
              </a:rPr>
              <a:t>超期未核查预警</a:t>
            </a:r>
            <a:endParaRPr/>
          </a:p>
        </p:txBody>
      </p:sp>
      <p:sp>
        <p:nvSpPr>
          <p:cNvPr id="176" name="文本框 175" descr="{&quot;isTemplate&quot;:true,&quot;type&quot;:&quot;text&quot;}"/>
          <p:cNvSpPr txBox="1"/>
          <p:nvPr/>
        </p:nvSpPr>
        <p:spPr>
          <a:xfrm>
            <a:off x="7429500" y="2495550"/>
            <a:ext cx="4191000" cy="5715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按</a:t>
            </a:r>
            <a:r>
              <a:rPr lang="en-US" sz="1200">
                <a:solidFill>
                  <a:srgbClr val="475569"/>
                </a:solidFill>
                <a:latin typeface="Microsoft YaHei"/>
                <a:ea typeface="Microsoft YaHei"/>
              </a:rPr>
              <a:t> 30 / 60 / 90 / 180 / 360 </a:t>
            </a: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天口径统计需核查房屋，</a:t>
            </a:r>
            <a:r>
              <a:rPr lang="zh-CN" sz="1200" b="1">
                <a:solidFill>
                  <a:srgbClr val="F59E0B"/>
                </a:solidFill>
                <a:latin typeface="Microsoft YaHei"/>
                <a:ea typeface="Microsoft YaHei"/>
              </a:rPr>
              <a:t>点击即得</a:t>
            </a:r>
            <a:r>
              <a:rPr lang="en-US" sz="1200" b="1">
                <a:solidFill>
                  <a:srgbClr val="F59E0B"/>
                </a:solidFill>
                <a:latin typeface="Microsoft YaHei"/>
                <a:ea typeface="Microsoft YaHei"/>
              </a:rPr>
              <a:t> 382 </a:t>
            </a:r>
            <a:r>
              <a:rPr lang="zh-CN" sz="1200" b="1">
                <a:solidFill>
                  <a:srgbClr val="F59E0B"/>
                </a:solidFill>
                <a:latin typeface="Microsoft YaHei"/>
                <a:ea typeface="Microsoft YaHei"/>
              </a:rPr>
              <a:t>条待办</a:t>
            </a:r>
            <a:endParaRPr/>
          </a:p>
        </p:txBody>
      </p:sp>
      <p:sp>
        <p:nvSpPr>
          <p:cNvPr id="177" name="文本框 176" descr="{&quot;isTemplate&quot;:true,&quot;type&quot;:&quot;text&quot;}"/>
          <p:cNvSpPr txBox="1"/>
          <p:nvPr/>
        </p:nvSpPr>
        <p:spPr>
          <a:xfrm>
            <a:off x="7429500" y="3228975"/>
            <a:ext cx="4191000" cy="2095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350" b="1">
                <a:solidFill>
                  <a:srgbClr val="0B1F3A"/>
                </a:solidFill>
                <a:latin typeface="Microsoft YaHei"/>
                <a:ea typeface="Microsoft YaHei"/>
              </a:rPr>
              <a:t>图形直接下钻明细</a:t>
            </a:r>
            <a:endParaRPr/>
          </a:p>
        </p:txBody>
      </p:sp>
      <p:sp>
        <p:nvSpPr>
          <p:cNvPr id="178" name="文本框 177" descr="{&quot;isTemplate&quot;:true,&quot;type&quot;:&quot;text&quot;}"/>
          <p:cNvSpPr txBox="1"/>
          <p:nvPr/>
        </p:nvSpPr>
        <p:spPr>
          <a:xfrm>
            <a:off x="7429500" y="3476625"/>
            <a:ext cx="4191000" cy="5715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475569"/>
                </a:solidFill>
                <a:latin typeface="Microsoft YaHei"/>
                <a:ea typeface="Microsoft YaHei"/>
              </a:rPr>
              <a:t>点开任一统计图形，即见房屋编号、地址、房主、关联人员与上次核查时间</a:t>
            </a:r>
            <a:endParaRPr/>
          </a:p>
        </p:txBody>
      </p:sp>
      <p:sp>
        <p:nvSpPr>
          <p:cNvPr id="179" name="矩形: 圆角 178"/>
          <p:cNvSpPr/>
          <p:nvPr/>
        </p:nvSpPr>
        <p:spPr>
          <a:xfrm>
            <a:off x="7429500" y="4276725"/>
            <a:ext cx="4191000" cy="819150"/>
          </a:xfrm>
          <a:prstGeom prst="roundRect">
            <a:avLst>
              <a:gd name="adj" fmla="val 9302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80" name="文本框 179" descr="{&quot;isTemplate&quot;:true,&quot;type&quot;:&quot;text&quot;}"/>
          <p:cNvSpPr txBox="1"/>
          <p:nvPr/>
        </p:nvSpPr>
        <p:spPr>
          <a:xfrm>
            <a:off x="7581900" y="4400550"/>
            <a:ext cx="3886200" cy="5715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>
              <a:lnSpc>
                <a:spcPct val="155000"/>
              </a:lnSpc>
            </a:pP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统计不止于看：</a:t>
            </a:r>
            <a:r>
              <a:rPr lang="zh-CN" sz="1200" b="1">
                <a:solidFill>
                  <a:srgbClr val="2563EB"/>
                </a:solidFill>
                <a:latin typeface="Microsoft YaHei"/>
                <a:ea typeface="Microsoft YaHei"/>
              </a:rPr>
              <a:t>每一项指标都能变成民警手里的待办清单</a:t>
            </a:r>
            <a:r>
              <a:rPr lang="zh-CN" sz="1200">
                <a:solidFill>
                  <a:srgbClr val="1E293B"/>
                </a:solidFill>
                <a:latin typeface="Microsoft YaHei"/>
                <a:ea typeface="Microsoft YaHei"/>
              </a:rPr>
              <a:t>，核查完成情况可直接用于考核通报</a:t>
            </a:r>
            <a:endParaRPr/>
          </a:p>
        </p:txBody>
      </p:sp>
      <p:sp>
        <p:nvSpPr>
          <p:cNvPr id="181" name="文本框 180" descr="{&quot;isTemplate&quot;:true,&quot;type&quot;:&quot;text&quot;}"/>
          <p:cNvSpPr txBox="1"/>
          <p:nvPr/>
        </p:nvSpPr>
        <p:spPr>
          <a:xfrm>
            <a:off x="9744075" y="6467475"/>
            <a:ext cx="1876425" cy="1619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户盾人口信息综合管控系统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· 18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&lt;Slide style={{ width: 1280, height: 720, padding: 60, background: '#0B1F3A', position: 'relative', overflow: 'hidden' }}&gt;&#10;  &lt;Box style={{ position: 'absolute', top: 0, left: 0, right: 0, height: 300, background: 'radial-gradient(700px 240px at 30% 0%, rgba(37,99,235,0.28), transparent 70%)' }} /&gt;&#10;  &lt;Box style={{ flex: 1, justifyContent: 'center' }}&gt;&#10;    &lt;Text style={{ fontSize: 16, letterSpacing: 4, color: '#6FD3FF' }}&gt;让辖区人口管理看得见 · 管得住 · 用得好&lt;/Text&gt;&#10;    &lt;Box style={{ flexDirection: 'row', gap: 56, marginTop: 30 }}&gt;&#10;      {['专业', '直观', '深入', '高效'].map((w, i) =&gt; (&#10;        &lt;Box key={w} style={{ flexDirection: 'column' }}&gt;&#10;          &lt;Text style={{ fontSize: 64, fontWeight: 'bold', color: '#FFFFFF', letterSpacing: 4 }}&gt;{w}&lt;/Text&gt;&#10;          &lt;Box style={{ width: 52, height: 4, background: i % 2 === 0 ? '#F59E0B' : '#2563EB', borderRadius: 2, marginTop: 14 }} /&gt;&#10;        &lt;/Box&gt;&#10;      ))}&#10;    &lt;/Box&gt;&#10;    &lt;Box style={{ marginTop: 40, maxWidth: 860 }}&gt;&#10;      &lt;Text style={{ fontSize: 20, color: '#9CC8F5', lineHeight: 1.75 }}&gt;&#10;        指挥大屏态势一屏统管，后台管理底数规范鲜活，工作看板量质并重 ——&lt;br /&gt;人口底数、房屋关联、重点人员、纠纷事件在一个平台上闭环运转&#10;      &lt;/Text&gt;&#10;    &lt;/Box&gt;&#10;  &lt;/Box&gt;&#10;  &lt;Box style={{ flexDirection: 'row', alignItems: 'center', gap: 14 }}&gt;&#10;    &lt;Box style={{ width: 42, height: 4, background: '#F59E0B', borderRadius: 2 }} /&gt;&#10;    &lt;Text style={{ fontSize: 15, color: 'rgba(255,255,255,0.68)', letterSpacing: 1 }}&gt;户盾人口信息综合管控系统 · 石楼派出所 · 2026 年 11 月&lt;/Text&gt;&#10;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矩形 18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B1F3A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84" name="文本框 183" descr="{&quot;isTemplate&quot;:true,&quot;type&quot;:&quot;text&quot;}"/>
          <p:cNvSpPr txBox="1"/>
          <p:nvPr/>
        </p:nvSpPr>
        <p:spPr>
          <a:xfrm>
            <a:off x="571500" y="2066925"/>
            <a:ext cx="11049000" cy="1905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200" spc="300">
                <a:solidFill>
                  <a:srgbClr val="6FD3FF"/>
                </a:solidFill>
                <a:latin typeface="Microsoft YaHei"/>
                <a:ea typeface="Microsoft YaHei"/>
              </a:rPr>
              <a:t>让辖区人口管理看得见</a:t>
            </a:r>
            <a:r>
              <a:rPr lang="en-US" sz="1200" spc="300">
                <a:solidFill>
                  <a:srgbClr val="6FD3FF"/>
                </a:solidFill>
                <a:latin typeface="Microsoft YaHei"/>
                <a:ea typeface="Microsoft YaHei"/>
              </a:rPr>
              <a:t> · </a:t>
            </a:r>
            <a:r>
              <a:rPr lang="zh-CN" sz="1200" spc="300">
                <a:solidFill>
                  <a:srgbClr val="6FD3FF"/>
                </a:solidFill>
                <a:latin typeface="Microsoft YaHei"/>
                <a:ea typeface="Microsoft YaHei"/>
              </a:rPr>
              <a:t>管得住</a:t>
            </a:r>
            <a:r>
              <a:rPr lang="en-US" sz="1200" spc="300">
                <a:solidFill>
                  <a:srgbClr val="6FD3FF"/>
                </a:solidFill>
                <a:latin typeface="Microsoft YaHei"/>
                <a:ea typeface="Microsoft YaHei"/>
              </a:rPr>
              <a:t> · </a:t>
            </a:r>
            <a:r>
              <a:rPr lang="zh-CN" sz="1200" spc="300">
                <a:solidFill>
                  <a:srgbClr val="6FD3FF"/>
                </a:solidFill>
                <a:latin typeface="Microsoft YaHei"/>
                <a:ea typeface="Microsoft YaHei"/>
              </a:rPr>
              <a:t>用得好</a:t>
            </a:r>
            <a:endParaRPr/>
          </a:p>
        </p:txBody>
      </p:sp>
      <p:sp>
        <p:nvSpPr>
          <p:cNvPr id="185" name="文本框 184" descr="{&quot;isTemplate&quot;:true,&quot;type&quot;:&quot;text&quot;}"/>
          <p:cNvSpPr txBox="1"/>
          <p:nvPr/>
        </p:nvSpPr>
        <p:spPr>
          <a:xfrm>
            <a:off x="571500" y="2543175"/>
            <a:ext cx="1295400" cy="7334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4800" b="1" spc="300">
                <a:solidFill>
                  <a:srgbClr val="FFFFFF"/>
                </a:solidFill>
                <a:latin typeface="Microsoft YaHei"/>
                <a:ea typeface="Microsoft YaHei"/>
              </a:rPr>
              <a:t>专业</a:t>
            </a:r>
            <a:endParaRPr/>
          </a:p>
        </p:txBody>
      </p:sp>
      <p:sp>
        <p:nvSpPr>
          <p:cNvPr id="186" name="矩形: 圆角 185"/>
          <p:cNvSpPr/>
          <p:nvPr/>
        </p:nvSpPr>
        <p:spPr>
          <a:xfrm>
            <a:off x="571500" y="3409950"/>
            <a:ext cx="495300" cy="38100"/>
          </a:xfrm>
          <a:prstGeom prst="roundRect">
            <a:avLst>
              <a:gd name="adj" fmla="val 50000"/>
            </a:avLst>
          </a:prstGeom>
          <a:solidFill>
            <a:srgbClr val="F59E0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87" name="文本框 186" descr="{&quot;isTemplate&quot;:true,&quot;type&quot;:&quot;text&quot;}"/>
          <p:cNvSpPr txBox="1"/>
          <p:nvPr/>
        </p:nvSpPr>
        <p:spPr>
          <a:xfrm>
            <a:off x="2400300" y="2543175"/>
            <a:ext cx="1295400" cy="7334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4800" b="1" spc="300">
                <a:solidFill>
                  <a:srgbClr val="FFFFFF"/>
                </a:solidFill>
                <a:latin typeface="Microsoft YaHei"/>
                <a:ea typeface="Microsoft YaHei"/>
              </a:rPr>
              <a:t>直观</a:t>
            </a:r>
            <a:endParaRPr/>
          </a:p>
        </p:txBody>
      </p:sp>
      <p:sp>
        <p:nvSpPr>
          <p:cNvPr id="188" name="矩形: 圆角 187"/>
          <p:cNvSpPr/>
          <p:nvPr/>
        </p:nvSpPr>
        <p:spPr>
          <a:xfrm>
            <a:off x="2400300" y="3409950"/>
            <a:ext cx="495300" cy="38100"/>
          </a:xfrm>
          <a:prstGeom prst="roundRect">
            <a:avLst>
              <a:gd name="adj" fmla="val 50000"/>
            </a:avLst>
          </a:prstGeom>
          <a:solidFill>
            <a:srgbClr val="2563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89" name="文本框 188" descr="{&quot;isTemplate&quot;:true,&quot;type&quot;:&quot;text&quot;}"/>
          <p:cNvSpPr txBox="1"/>
          <p:nvPr/>
        </p:nvSpPr>
        <p:spPr>
          <a:xfrm>
            <a:off x="4229100" y="2543175"/>
            <a:ext cx="1295400" cy="7334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4800" b="1" spc="300">
                <a:solidFill>
                  <a:srgbClr val="FFFFFF"/>
                </a:solidFill>
                <a:latin typeface="Microsoft YaHei"/>
                <a:ea typeface="Microsoft YaHei"/>
              </a:rPr>
              <a:t>深入</a:t>
            </a:r>
            <a:endParaRPr/>
          </a:p>
        </p:txBody>
      </p:sp>
      <p:sp>
        <p:nvSpPr>
          <p:cNvPr id="190" name="矩形: 圆角 189"/>
          <p:cNvSpPr/>
          <p:nvPr/>
        </p:nvSpPr>
        <p:spPr>
          <a:xfrm>
            <a:off x="4229100" y="3409950"/>
            <a:ext cx="495300" cy="38100"/>
          </a:xfrm>
          <a:prstGeom prst="roundRect">
            <a:avLst>
              <a:gd name="adj" fmla="val 50000"/>
            </a:avLst>
          </a:prstGeom>
          <a:solidFill>
            <a:srgbClr val="F59E0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1" name="文本框 190" descr="{&quot;isTemplate&quot;:true,&quot;type&quot;:&quot;text&quot;}"/>
          <p:cNvSpPr txBox="1"/>
          <p:nvPr/>
        </p:nvSpPr>
        <p:spPr>
          <a:xfrm>
            <a:off x="6057900" y="2543175"/>
            <a:ext cx="1295400" cy="733425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4800" b="1" spc="300">
                <a:solidFill>
                  <a:srgbClr val="FFFFFF"/>
                </a:solidFill>
                <a:latin typeface="Microsoft YaHei"/>
                <a:ea typeface="Microsoft YaHei"/>
              </a:rPr>
              <a:t>高效</a:t>
            </a:r>
            <a:endParaRPr/>
          </a:p>
        </p:txBody>
      </p:sp>
      <p:sp>
        <p:nvSpPr>
          <p:cNvPr id="192" name="矩形: 圆角 191"/>
          <p:cNvSpPr/>
          <p:nvPr/>
        </p:nvSpPr>
        <p:spPr>
          <a:xfrm>
            <a:off x="6057900" y="3409950"/>
            <a:ext cx="495300" cy="38100"/>
          </a:xfrm>
          <a:prstGeom prst="roundRect">
            <a:avLst>
              <a:gd name="adj" fmla="val 50000"/>
            </a:avLst>
          </a:prstGeom>
          <a:solidFill>
            <a:srgbClr val="2563E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3" name="文本框 192" descr="{&quot;isTemplate&quot;:true,&quot;type&quot;:&quot;text&quot;}"/>
          <p:cNvSpPr txBox="1"/>
          <p:nvPr/>
        </p:nvSpPr>
        <p:spPr>
          <a:xfrm>
            <a:off x="571500" y="3829050"/>
            <a:ext cx="8191500" cy="8001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75000"/>
              </a:lnSpc>
            </a:pPr>
            <a:r>
              <a:rPr lang="zh-CN" sz="1500">
                <a:solidFill>
                  <a:srgbClr val="9CC8F5"/>
                </a:solidFill>
                <a:latin typeface="Microsoft YaHei"/>
                <a:ea typeface="Microsoft YaHei"/>
              </a:rPr>
              <a:t>指挥大屏态势一屏统管，后台管理底数规范鲜活，工作看板量质并重</a:t>
            </a:r>
            <a:r>
              <a:rPr lang="en-US" sz="1500">
                <a:solidFill>
                  <a:srgbClr val="9CC8F5"/>
                </a:solidFill>
                <a:latin typeface="Microsoft YaHei"/>
                <a:ea typeface="Microsoft YaHei"/>
              </a:rPr>
              <a:t> ——</a:t>
            </a:r>
            <a:endParaRPr/>
          </a:p>
          <a:p>
            <a:pPr>
              <a:lnSpc>
                <a:spcPct val="175000"/>
              </a:lnSpc>
            </a:pPr>
            <a:r>
              <a:rPr lang="zh-CN" sz="1500">
                <a:solidFill>
                  <a:srgbClr val="9CC8F5"/>
                </a:solidFill>
                <a:latin typeface="Microsoft YaHei"/>
                <a:ea typeface="Microsoft YaHei"/>
              </a:rPr>
              <a:t>人口底数、房屋关联、重点人员、纠纷事件在一个平台上闭环运转</a:t>
            </a:r>
            <a:endParaRPr/>
          </a:p>
        </p:txBody>
      </p:sp>
      <p:sp>
        <p:nvSpPr>
          <p:cNvPr id="194" name="矩形: 圆角 193"/>
          <p:cNvSpPr/>
          <p:nvPr/>
        </p:nvSpPr>
        <p:spPr>
          <a:xfrm>
            <a:off x="571500" y="6181725"/>
            <a:ext cx="400050" cy="38100"/>
          </a:xfrm>
          <a:prstGeom prst="roundRect">
            <a:avLst>
              <a:gd name="adj" fmla="val 50000"/>
            </a:avLst>
          </a:prstGeom>
          <a:solidFill>
            <a:srgbClr val="F59E0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5" name="文本框 194" descr="{&quot;isTemplate&quot;:true,&quot;type&quot;:&quot;text&quot;}"/>
          <p:cNvSpPr txBox="1"/>
          <p:nvPr/>
        </p:nvSpPr>
        <p:spPr>
          <a:xfrm>
            <a:off x="1104900" y="6115050"/>
            <a:ext cx="3914775" cy="17145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lnSpc>
                <a:spcPct val="100000"/>
              </a:lnSpc>
            </a:pPr>
            <a:r>
              <a:rPr lang="zh-CN" sz="1125" spc="75" dirty="0">
                <a:solidFill>
                  <a:srgbClr val="FFFFFF">
                    <a:alpha val="68000"/>
                  </a:srgbClr>
                </a:solidFill>
                <a:latin typeface="Microsoft YaHei"/>
                <a:ea typeface="Microsoft YaHei"/>
              </a:rPr>
              <a:t>户盾人口信息综合管控系统</a:t>
            </a:r>
            <a:r>
              <a:rPr lang="en-US" sz="1125" spc="75" dirty="0">
                <a:solidFill>
                  <a:srgbClr val="FFFFFF">
                    <a:alpha val="68000"/>
                  </a:srgbClr>
                </a:solidFill>
                <a:latin typeface="Microsoft YaHei"/>
                <a:ea typeface="Microsoft YaHei"/>
              </a:rPr>
              <a:t> · </a:t>
            </a:r>
            <a:r>
              <a:rPr lang="zh-CN" sz="1125" spc="75" dirty="0">
                <a:solidFill>
                  <a:srgbClr val="FFFFFF">
                    <a:alpha val="68000"/>
                  </a:srgbClr>
                </a:solidFill>
                <a:latin typeface="Microsoft YaHei"/>
                <a:ea typeface="Microsoft YaHei"/>
              </a:rPr>
              <a:t>派出所</a:t>
            </a:r>
            <a:r>
              <a:rPr lang="en-US" sz="1125" spc="75" dirty="0">
                <a:solidFill>
                  <a:srgbClr val="FFFFFF">
                    <a:alpha val="68000"/>
                  </a:srgbClr>
                </a:solidFill>
                <a:latin typeface="Microsoft YaHei"/>
                <a:ea typeface="Microsoft YaHei"/>
              </a:rPr>
              <a:t> · 2026 </a:t>
            </a:r>
            <a:r>
              <a:rPr lang="zh-CN" sz="1125" spc="75" dirty="0">
                <a:solidFill>
                  <a:srgbClr val="FFFFFF">
                    <a:alpha val="68000"/>
                  </a:srgbClr>
                </a:solidFill>
                <a:latin typeface="Microsoft YaHei"/>
                <a:ea typeface="Microsoft YaHei"/>
              </a:rPr>
              <a:t>年</a:t>
            </a:r>
            <a:r>
              <a:rPr lang="en-US" sz="1125" spc="75" dirty="0">
                <a:solidFill>
                  <a:srgbClr val="FFFFFF">
                    <a:alpha val="68000"/>
                  </a:srgbClr>
                </a:solidFill>
                <a:latin typeface="Microsoft YaHei"/>
                <a:ea typeface="Microsoft YaHei"/>
              </a:rPr>
              <a:t> 11 </a:t>
            </a:r>
            <a:r>
              <a:rPr lang="zh-CN" sz="1125" spc="75" dirty="0">
                <a:solidFill>
                  <a:srgbClr val="FFFFFF">
                    <a:alpha val="68000"/>
                  </a:srgbClr>
                </a:solidFill>
                <a:latin typeface="Microsoft YaHei"/>
                <a:ea typeface="Microsoft YaHei"/>
              </a:rPr>
              <a:t>月</a:t>
            </a:r>
            <a:endParaRPr dirty="0"/>
          </a:p>
        </p:txBody>
      </p:sp>
      <p:sp>
        <p:nvSpPr>
          <p:cNvPr id="196" name="矩形 195"/>
          <p:cNvSpPr/>
          <p:nvPr/>
        </p:nvSpPr>
        <p:spPr>
          <a:xfrm>
            <a:off x="0" y="0"/>
            <a:ext cx="12192000" cy="2857500"/>
          </a:xfrm>
          <a:prstGeom prst="rect">
            <a:avLst/>
          </a:prstGeom>
          <a:gradFill>
            <a:gsLst>
              <a:gs pos="0">
                <a:srgbClr val="000000"/>
              </a:gs>
              <a:gs pos="50000">
                <a:srgbClr val="2563EB">
                  <a:alpha val="28000"/>
                </a:srgbClr>
              </a:gs>
              <a:gs pos="70000">
                <a:srgbClr val="FFFFFF">
                  <a:alpha val="0"/>
                </a:srgbClr>
              </a:gs>
            </a:gsLst>
            <a:path path="circle">
              <a:fillToRect l="30000" r="70000" b="100000"/>
            </a:path>
          </a:gradFill>
          <a:ln/>
        </p:spPr>
        <p:txBody>
          <a:bodyPr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2134</Words>
  <Application>Microsoft Office PowerPoint</Application>
  <PresentationFormat>宽屏</PresentationFormat>
  <Paragraphs>222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3" baseType="lpstr">
      <vt:lpstr>Microsoft YaHei</vt:lpstr>
      <vt:lpstr>Arial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liuliang</cp:lastModifiedBy>
  <cp:revision>2</cp:revision>
  <dcterms:created xsi:type="dcterms:W3CDTF">2026-11-08T00:27:18Z</dcterms:created>
  <dcterms:modified xsi:type="dcterms:W3CDTF">2026-11-08T01:06:25Z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{"AIGC":{"Label":"1","ContentProducer":"00119111010856365494821B355","ProduceID":"01a1b6b780b47af796e972a3988c3a25","ReservedCode1":"","ContentPropagator":"00119111010856365494821B355","PropagateID":"01a1b6b780b47af796e972a3988c3a25","ReservedCode2":""}}</vt:lpwstr>
  </property>
</Properties>
</file>